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8" r:id="rId2"/>
    <p:sldId id="260" r:id="rId3"/>
    <p:sldId id="257" r:id="rId4"/>
    <p:sldId id="296" r:id="rId5"/>
    <p:sldId id="297" r:id="rId6"/>
    <p:sldId id="298" r:id="rId7"/>
    <p:sldId id="299" r:id="rId8"/>
    <p:sldId id="300" r:id="rId9"/>
    <p:sldId id="261" r:id="rId10"/>
    <p:sldId id="263" r:id="rId11"/>
    <p:sldId id="301" r:id="rId12"/>
    <p:sldId id="302" r:id="rId13"/>
    <p:sldId id="266" r:id="rId14"/>
    <p:sldId id="264" r:id="rId15"/>
    <p:sldId id="303" r:id="rId16"/>
    <p:sldId id="304" r:id="rId17"/>
    <p:sldId id="305" r:id="rId18"/>
    <p:sldId id="265" r:id="rId19"/>
    <p:sldId id="307" r:id="rId20"/>
    <p:sldId id="308" r:id="rId21"/>
    <p:sldId id="312" r:id="rId22"/>
    <p:sldId id="309" r:id="rId23"/>
    <p:sldId id="310" r:id="rId24"/>
    <p:sldId id="311" r:id="rId25"/>
    <p:sldId id="313" r:id="rId26"/>
    <p:sldId id="314" r:id="rId27"/>
    <p:sldId id="315" r:id="rId28"/>
    <p:sldId id="316" r:id="rId29"/>
    <p:sldId id="320" r:id="rId30"/>
    <p:sldId id="319" r:id="rId31"/>
    <p:sldId id="318" r:id="rId32"/>
    <p:sldId id="317" r:id="rId33"/>
    <p:sldId id="278" r:id="rId34"/>
  </p:sldIdLst>
  <p:sldSz cx="9144000" cy="5143500" type="screen16x9"/>
  <p:notesSz cx="6858000" cy="9144000"/>
  <p:embeddedFontLst>
    <p:embeddedFont>
      <p:font typeface="Inter" panose="020B0604020202020204" charset="0"/>
      <p:regular r:id="rId36"/>
      <p:bold r:id="rId37"/>
    </p:embeddedFont>
    <p:embeddedFont>
      <p:font typeface="Nunito Light" panose="020B0604020202020204" charset="0"/>
      <p:regular r:id="rId38"/>
      <p:bold r:id="rId39"/>
      <p:italic r:id="rId40"/>
      <p:boldItalic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erriweather" panose="020B0604020202020204" charset="0"/>
      <p:regular r:id="rId46"/>
      <p:bold r:id="rId47"/>
      <p:italic r:id="rId48"/>
      <p:boldItalic r:id="rId49"/>
    </p:embeddedFont>
    <p:embeddedFont>
      <p:font typeface="Amatic SC" panose="020B0604020202020204" charset="-79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89" d="100"/>
          <a:sy n="89" d="100"/>
        </p:scale>
        <p:origin x="846" y="144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167615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4791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364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13826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2263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452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908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152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8248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7791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76494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32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8159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47595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90447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433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4145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183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42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3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91161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255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211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682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443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314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56492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8" name="Google Shape;2128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12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646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326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3869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526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0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9386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3" name="Google Shape;483;p4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484" name="Google Shape;484;p4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4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488" name="Google Shape;488;p4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4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509" name="Google Shape;509;p4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4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516" name="Google Shape;516;p4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9" name="Google Shape;529;p4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30" name="Google Shape;530;p4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548" name="Google Shape;548;p4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874" name="Google Shape;874;p6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6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6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7" name="Google Shape;877;p6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878" name="Google Shape;878;p6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6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6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1" name="Google Shape;881;p6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882" name="Google Shape;882;p6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6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6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5" name="Google Shape;885;p6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886" name="Google Shape;886;p6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6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6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9" name="Google Shape;889;p6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890" name="Google Shape;890;p6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6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6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6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6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6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6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6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6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899" name="Google Shape;899;p6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6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6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6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6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6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6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6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7" name="Google Shape;907;p6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908" name="Google Shape;908;p6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6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6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6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6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6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6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6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6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6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8" name="Google Shape;918;p6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919" name="Google Shape;919;p6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6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6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922" name="Google Shape;922;p6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6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6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6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6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927" name="Google Shape;927;p6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6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6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6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6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6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6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6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6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6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6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6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6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6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6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6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6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6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6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6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6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6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6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6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6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6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6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6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6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6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6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6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6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6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6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6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6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6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6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6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6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6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6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6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6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6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6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6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6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6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6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6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6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6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6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6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6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6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6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6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6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6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6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6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6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6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6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6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6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6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6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6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6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6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6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6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6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6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6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6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6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6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6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6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6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6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6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6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6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6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6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6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6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6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6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6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6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6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6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6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6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6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6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6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6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6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6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6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6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6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6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6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6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6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6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6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6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6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6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6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6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6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179352" y="859717"/>
            <a:ext cx="5077610" cy="1750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rgbClr val="0070C0"/>
                </a:solidFill>
              </a:rPr>
              <a:t>KOMUNIKASI SERIAL </a:t>
            </a:r>
            <a:endParaRPr lang="en" sz="3200" b="1" dirty="0" smtClean="0">
              <a:solidFill>
                <a:srgbClr val="0070C0"/>
              </a:solidFill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rgbClr val="0070C0"/>
                </a:solidFill>
              </a:rPr>
              <a:t>PADA </a:t>
            </a: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dirty="0" smtClean="0">
                <a:solidFill>
                  <a:srgbClr val="0070C0"/>
                </a:solidFill>
              </a:rPr>
              <a:t>ARDUINO </a:t>
            </a:r>
            <a:r>
              <a:rPr lang="en" sz="3200" b="1" dirty="0" smtClean="0">
                <a:solidFill>
                  <a:srgbClr val="0070C0"/>
                </a:solidFill>
              </a:rPr>
              <a:t>UNO</a:t>
            </a:r>
            <a:endParaRPr sz="3200" b="1" dirty="0">
              <a:solidFill>
                <a:srgbClr val="0070C0"/>
              </a:solidFill>
            </a:endParaRPr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543" y="3020221"/>
            <a:ext cx="4769621" cy="190109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356189" y="2743197"/>
            <a:ext cx="4900773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659114" y="738532"/>
            <a:ext cx="3992066" cy="3905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FF0000"/>
                </a:solidFill>
              </a:rPr>
              <a:t>Serial.begin</a:t>
            </a:r>
            <a:r>
              <a:rPr lang="en-US" sz="1800" b="1" dirty="0" smtClean="0">
                <a:solidFill>
                  <a:srgbClr val="FF0000"/>
                </a:solidFill>
              </a:rPr>
              <a:t> (</a:t>
            </a:r>
            <a:r>
              <a:rPr lang="en-US" sz="1800" b="1" i="1" dirty="0" err="1" smtClean="0">
                <a:solidFill>
                  <a:schemeClr val="tx1"/>
                </a:solidFill>
              </a:rPr>
              <a:t>baudrate</a:t>
            </a:r>
            <a:r>
              <a:rPr lang="en-US" sz="1800" b="1" dirty="0" smtClean="0">
                <a:solidFill>
                  <a:srgbClr val="FF0000"/>
                </a:solidFill>
              </a:rPr>
              <a:t>)</a:t>
            </a:r>
            <a:endParaRPr sz="1800" b="1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" sz="1600" dirty="0" smtClean="0"/>
              <a:t>Menginisialisasi komunikasi serial dengan bandwith tertentu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smtClean="0"/>
              <a:t>B</a:t>
            </a:r>
            <a:r>
              <a:rPr lang="en" sz="1600" dirty="0" smtClean="0"/>
              <a:t>andwith yang digunakan umumnya yaitu 9600. Bisa juga 115200 atau lainnya tergantung penggunaan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" sz="1600" dirty="0" smtClean="0"/>
              <a:t>Pastikan baudrate pada Arduino dan perangkat yang diatur itu </a:t>
            </a:r>
            <a:r>
              <a:rPr lang="en" sz="1600" b="1" dirty="0" smtClean="0"/>
              <a:t>sama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" sz="1600" dirty="0" smtClean="0"/>
              <a:t>Contoh 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None/>
            </a:pPr>
            <a:r>
              <a:rPr lang="en" sz="1600" dirty="0" smtClean="0"/>
              <a:t>                 serial.begin(9600)</a:t>
            </a:r>
            <a:endParaRPr sz="1600"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8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4651179" y="738533"/>
            <a:ext cx="4097821" cy="40081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FF0000"/>
                </a:solidFill>
              </a:rPr>
              <a:t>Serial.print</a:t>
            </a:r>
            <a:r>
              <a:rPr lang="en-US" sz="1800" b="1" dirty="0" smtClean="0">
                <a:solidFill>
                  <a:srgbClr val="FF0000"/>
                </a:solidFill>
              </a:rPr>
              <a:t>(</a:t>
            </a:r>
            <a:r>
              <a:rPr lang="en-US" sz="1800" b="1" i="1" dirty="0" smtClean="0">
                <a:solidFill>
                  <a:schemeClr val="tx1"/>
                </a:solidFill>
              </a:rPr>
              <a:t>data</a:t>
            </a:r>
            <a:r>
              <a:rPr lang="en-US" sz="1800" b="1" dirty="0" smtClean="0">
                <a:solidFill>
                  <a:srgbClr val="FF0000"/>
                </a:solidFill>
              </a:rPr>
              <a:t>)</a:t>
            </a:r>
            <a:endParaRPr sz="1800" b="1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" sz="1600" dirty="0" smtClean="0"/>
              <a:t>Mengirim data ke serial monitor tanpa menambahkan karakter baris baru setelahnya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" sz="1600" dirty="0" smtClean="0"/>
              <a:t>Menampilkan data secara berkelanjutan pada satu baris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Dapat</a:t>
            </a:r>
            <a:r>
              <a:rPr lang="en-US" sz="1600" dirty="0" smtClean="0"/>
              <a:t>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</a:t>
            </a:r>
            <a:r>
              <a:rPr lang="en-US" sz="1600" dirty="0" err="1" smtClean="0"/>
              <a:t>nilai</a:t>
            </a:r>
            <a:r>
              <a:rPr lang="en-US" sz="1600" dirty="0" smtClean="0"/>
              <a:t> variable/</a:t>
            </a:r>
            <a:r>
              <a:rPr lang="en-US" sz="1600" dirty="0" err="1" smtClean="0"/>
              <a:t>teks</a:t>
            </a:r>
            <a:r>
              <a:rPr lang="en-US" sz="1600" dirty="0" smtClean="0"/>
              <a:t> </a:t>
            </a:r>
            <a:r>
              <a:rPr lang="en-US" sz="1600" dirty="0" err="1" smtClean="0"/>
              <a:t>biasa</a:t>
            </a:r>
            <a:endParaRPr lang="en-US" sz="1600" dirty="0" smtClean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Contoh</a:t>
            </a:r>
            <a:r>
              <a:rPr lang="en-US" sz="1600" dirty="0" smtClean="0"/>
              <a:t> 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serial.print</a:t>
            </a:r>
            <a:r>
              <a:rPr lang="en-US" sz="1600" dirty="0" smtClean="0"/>
              <a:t>(“hello”)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None/>
            </a:pPr>
            <a:r>
              <a:rPr lang="en-US" sz="1600" dirty="0"/>
              <a:t> </a:t>
            </a:r>
            <a:r>
              <a:rPr lang="en-US" sz="1600" dirty="0" smtClean="0"/>
              <a:t>     </a:t>
            </a:r>
            <a:r>
              <a:rPr lang="en-US" sz="1600" dirty="0" err="1" smtClean="0"/>
              <a:t>tanda</a:t>
            </a:r>
            <a:r>
              <a:rPr lang="en-US" sz="1600" dirty="0" smtClean="0"/>
              <a:t> </a:t>
            </a:r>
            <a:r>
              <a:rPr lang="en-US" sz="1600" dirty="0" err="1" smtClean="0"/>
              <a:t>petik</a:t>
            </a:r>
            <a:r>
              <a:rPr lang="en-US" sz="1600" dirty="0" smtClean="0"/>
              <a:t> double (“) </a:t>
            </a:r>
            <a:r>
              <a:rPr lang="en-US" sz="1600" dirty="0" err="1" smtClean="0"/>
              <a:t>berarti</a:t>
            </a:r>
            <a:r>
              <a:rPr lang="en-US" sz="1600" dirty="0" smtClean="0"/>
              <a:t> data  </a:t>
            </a:r>
            <a:r>
              <a:rPr lang="en-US" sz="1600" dirty="0" err="1" smtClean="0"/>
              <a:t>tersebut</a:t>
            </a:r>
            <a:r>
              <a:rPr lang="en-US" sz="1600" dirty="0" smtClean="0"/>
              <a:t> </a:t>
            </a:r>
            <a:r>
              <a:rPr lang="en-US" sz="1600" dirty="0" err="1" smtClean="0"/>
              <a:t>berupa</a:t>
            </a:r>
            <a:r>
              <a:rPr lang="en-US" sz="1600" dirty="0" smtClean="0"/>
              <a:t> string </a:t>
            </a:r>
            <a:r>
              <a:rPr lang="en-US" sz="1600" dirty="0" err="1" smtClean="0"/>
              <a:t>atau</a:t>
            </a:r>
            <a:r>
              <a:rPr lang="en-US" sz="1600" dirty="0" smtClean="0"/>
              <a:t> text</a:t>
            </a: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9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3" grpId="0" build="p"/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579934" y="321600"/>
            <a:ext cx="3992066" cy="232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FF0000"/>
                </a:solidFill>
              </a:rPr>
              <a:t>Serial.println</a:t>
            </a:r>
            <a:r>
              <a:rPr lang="en-US" sz="1800" b="1" dirty="0" smtClean="0">
                <a:solidFill>
                  <a:srgbClr val="FF0000"/>
                </a:solidFill>
              </a:rPr>
              <a:t> (</a:t>
            </a:r>
            <a:r>
              <a:rPr lang="en-US" sz="1800" b="1" i="1" dirty="0" smtClean="0">
                <a:solidFill>
                  <a:schemeClr val="tx1"/>
                </a:solidFill>
              </a:rPr>
              <a:t>data</a:t>
            </a:r>
            <a:r>
              <a:rPr lang="en-US" sz="1800" b="1" dirty="0" smtClean="0">
                <a:solidFill>
                  <a:srgbClr val="FF0000"/>
                </a:solidFill>
              </a:rPr>
              <a:t>)</a:t>
            </a:r>
            <a:endParaRPr sz="1800" b="1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Menambahkan</a:t>
            </a:r>
            <a:r>
              <a:rPr lang="en-US" sz="1600" dirty="0" smtClean="0"/>
              <a:t> </a:t>
            </a:r>
            <a:r>
              <a:rPr lang="en-US" sz="1600" dirty="0" err="1" smtClean="0"/>
              <a:t>karakter</a:t>
            </a:r>
            <a:r>
              <a:rPr lang="en-US" sz="1600" dirty="0" smtClean="0"/>
              <a:t> </a:t>
            </a:r>
            <a:r>
              <a:rPr lang="en-US" sz="1600" dirty="0" err="1" smtClean="0"/>
              <a:t>baris</a:t>
            </a:r>
            <a:r>
              <a:rPr lang="en-US" sz="1600" dirty="0" smtClean="0"/>
              <a:t> </a:t>
            </a:r>
            <a:r>
              <a:rPr lang="en-US" sz="1600" dirty="0" err="1" smtClean="0"/>
              <a:t>baru</a:t>
            </a:r>
            <a:r>
              <a:rPr lang="en-US" sz="1600" dirty="0" smtClean="0"/>
              <a:t> di </a:t>
            </a:r>
            <a:r>
              <a:rPr lang="en-US" sz="1600" dirty="0" err="1" smtClean="0"/>
              <a:t>akhir</a:t>
            </a:r>
            <a:endParaRPr lang="en-US" sz="1600" dirty="0" smtClean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Cocok</a:t>
            </a:r>
            <a:r>
              <a:rPr lang="en-US" sz="1600" dirty="0" smtClean="0"/>
              <a:t>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menampilkan</a:t>
            </a:r>
            <a:r>
              <a:rPr lang="en-US" sz="1600" dirty="0" smtClean="0"/>
              <a:t> data </a:t>
            </a:r>
            <a:r>
              <a:rPr lang="en-US" sz="1600" dirty="0" err="1" smtClean="0"/>
              <a:t>pada</a:t>
            </a:r>
            <a:r>
              <a:rPr lang="en-US" sz="1600" dirty="0" smtClean="0"/>
              <a:t> </a:t>
            </a:r>
            <a:r>
              <a:rPr lang="en-US" sz="1600" dirty="0" err="1" smtClean="0"/>
              <a:t>baris</a:t>
            </a:r>
            <a:r>
              <a:rPr lang="en-US" sz="1600" dirty="0" smtClean="0"/>
              <a:t> </a:t>
            </a:r>
            <a:r>
              <a:rPr lang="en-US" sz="1600" dirty="0" err="1" smtClean="0"/>
              <a:t>terpisah</a:t>
            </a:r>
            <a:endParaRPr lang="en-US" sz="1600" dirty="0" smtClean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Contoh</a:t>
            </a:r>
            <a:r>
              <a:rPr lang="en-US" sz="1600" dirty="0" smtClean="0"/>
              <a:t> 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Serial.println</a:t>
            </a:r>
            <a:r>
              <a:rPr lang="en-US" sz="1600" dirty="0" smtClean="0"/>
              <a:t>(“hello”)</a:t>
            </a:r>
            <a:endParaRPr sz="1600"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579934" y="2553224"/>
            <a:ext cx="4097821" cy="15884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FF0000"/>
                </a:solidFill>
              </a:rPr>
              <a:t>Serial.read</a:t>
            </a:r>
            <a:r>
              <a:rPr lang="en-US" sz="1800" b="1" dirty="0" smtClean="0">
                <a:solidFill>
                  <a:srgbClr val="FF0000"/>
                </a:solidFill>
              </a:rPr>
              <a:t>()</a:t>
            </a:r>
            <a:endParaRPr sz="1800" b="1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Membaca</a:t>
            </a:r>
            <a:r>
              <a:rPr lang="en-US" sz="1600" dirty="0" smtClean="0"/>
              <a:t> 1 byte (1 </a:t>
            </a:r>
            <a:r>
              <a:rPr lang="en-US" sz="1600" dirty="0" err="1" smtClean="0"/>
              <a:t>karakter</a:t>
            </a:r>
            <a:r>
              <a:rPr lang="en-US" sz="1600" dirty="0" smtClean="0"/>
              <a:t> text) data yang </a:t>
            </a:r>
            <a:r>
              <a:rPr lang="en-US" sz="1600" dirty="0" err="1" smtClean="0"/>
              <a:t>diterima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serial monitor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Contoh</a:t>
            </a:r>
            <a:r>
              <a:rPr lang="en-US" sz="1600" dirty="0" smtClean="0"/>
              <a:t> 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/>
              <a:t>	</a:t>
            </a:r>
            <a:endParaRPr lang="en-US" sz="1600" dirty="0" smtClean="0"/>
          </a:p>
        </p:txBody>
      </p:sp>
      <p:sp>
        <p:nvSpPr>
          <p:cNvPr id="5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4651179" y="321600"/>
            <a:ext cx="4097821" cy="2428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FF0000"/>
                </a:solidFill>
              </a:rPr>
              <a:t>Serial.available</a:t>
            </a:r>
            <a:r>
              <a:rPr lang="en-US" sz="1800" b="1" dirty="0" smtClean="0">
                <a:solidFill>
                  <a:srgbClr val="FF0000"/>
                </a:solidFill>
              </a:rPr>
              <a:t>()</a:t>
            </a:r>
            <a:endParaRPr sz="1800" b="1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Memeriksa</a:t>
            </a:r>
            <a:r>
              <a:rPr lang="en-US" sz="1600" dirty="0" smtClean="0"/>
              <a:t> </a:t>
            </a:r>
            <a:r>
              <a:rPr lang="en-US" sz="1600" dirty="0" err="1" smtClean="0"/>
              <a:t>apakah</a:t>
            </a:r>
            <a:r>
              <a:rPr lang="en-US" sz="1600" dirty="0" smtClean="0"/>
              <a:t> </a:t>
            </a:r>
            <a:r>
              <a:rPr lang="en-US" sz="1600" dirty="0" err="1" smtClean="0"/>
              <a:t>ada</a:t>
            </a:r>
            <a:r>
              <a:rPr lang="en-US" sz="1600" dirty="0" smtClean="0"/>
              <a:t> data yang </a:t>
            </a:r>
            <a:r>
              <a:rPr lang="en-US" sz="1600" dirty="0" err="1" smtClean="0"/>
              <a:t>diterima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serial monitor (</a:t>
            </a:r>
            <a:r>
              <a:rPr lang="en-US" sz="1600" dirty="0" err="1" smtClean="0"/>
              <a:t>sebelum</a:t>
            </a:r>
            <a:r>
              <a:rPr lang="en-US" sz="1600" dirty="0" smtClean="0"/>
              <a:t> </a:t>
            </a:r>
            <a:r>
              <a:rPr lang="en-US" sz="1600" dirty="0" err="1" smtClean="0"/>
              <a:t>memanggil</a:t>
            </a:r>
            <a:r>
              <a:rPr lang="en-US" sz="1600" dirty="0" smtClean="0"/>
              <a:t> </a:t>
            </a:r>
            <a:r>
              <a:rPr lang="en-US" sz="1600" dirty="0" err="1" smtClean="0"/>
              <a:t>serial.read</a:t>
            </a:r>
            <a:r>
              <a:rPr lang="en-US" sz="1600" dirty="0" smtClean="0"/>
              <a:t>)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Contoh</a:t>
            </a:r>
            <a:r>
              <a:rPr lang="en-US" sz="1600" dirty="0" smtClean="0"/>
              <a:t> 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/>
              <a:t>	</a:t>
            </a:r>
            <a:endParaRPr sz="1600" dirty="0"/>
          </a:p>
        </p:txBody>
      </p:sp>
      <p:sp>
        <p:nvSpPr>
          <p:cNvPr id="6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4677755" y="2749912"/>
            <a:ext cx="4097821" cy="11210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FF0000"/>
                </a:solidFill>
              </a:rPr>
              <a:t>Serial.readString</a:t>
            </a:r>
            <a:r>
              <a:rPr lang="en-US" sz="1800" b="1" dirty="0" smtClean="0">
                <a:solidFill>
                  <a:srgbClr val="FF0000"/>
                </a:solidFill>
              </a:rPr>
              <a:t>()</a:t>
            </a:r>
            <a:endParaRPr sz="1800" b="1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Membaca</a:t>
            </a:r>
            <a:r>
              <a:rPr lang="en-US" sz="1600" dirty="0" smtClean="0"/>
              <a:t> </a:t>
            </a:r>
            <a:r>
              <a:rPr lang="en-US" sz="1600" dirty="0" err="1" smtClean="0"/>
              <a:t>seluruh</a:t>
            </a:r>
            <a:r>
              <a:rPr lang="en-US" sz="1600" dirty="0" smtClean="0"/>
              <a:t> </a:t>
            </a:r>
            <a:r>
              <a:rPr lang="en-US" sz="1600" dirty="0" err="1" smtClean="0"/>
              <a:t>teks</a:t>
            </a:r>
            <a:r>
              <a:rPr lang="en-US" sz="1600" dirty="0" smtClean="0"/>
              <a:t> yang </a:t>
            </a:r>
            <a:r>
              <a:rPr lang="en-US" sz="1600" dirty="0" err="1" smtClean="0"/>
              <a:t>datang</a:t>
            </a:r>
            <a:r>
              <a:rPr lang="en-US" sz="1600" dirty="0" smtClean="0"/>
              <a:t> </a:t>
            </a:r>
            <a:r>
              <a:rPr lang="en-US" sz="1600" dirty="0" err="1" smtClean="0"/>
              <a:t>dari</a:t>
            </a:r>
            <a:r>
              <a:rPr lang="en-US" sz="1600" dirty="0" smtClean="0"/>
              <a:t> serial monitor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469" y="2025911"/>
            <a:ext cx="3267531" cy="72400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023" y="4285436"/>
            <a:ext cx="3992066" cy="430147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615" y="3943435"/>
            <a:ext cx="4264785" cy="45334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8594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3" grpId="0" build="p"/>
      <p:bldP spid="8" grpId="0" build="p"/>
      <p:bldP spid="5" grpId="0" build="p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579934" y="321600"/>
            <a:ext cx="3992066" cy="232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FF0000"/>
                </a:solidFill>
              </a:rPr>
              <a:t>Serial.write</a:t>
            </a:r>
            <a:r>
              <a:rPr lang="en-US" sz="1800" b="1" dirty="0" smtClean="0">
                <a:solidFill>
                  <a:srgbClr val="FF0000"/>
                </a:solidFill>
              </a:rPr>
              <a:t> (</a:t>
            </a:r>
            <a:r>
              <a:rPr lang="en-US" sz="1800" b="1" i="1" dirty="0" smtClean="0">
                <a:solidFill>
                  <a:schemeClr val="tx1"/>
                </a:solidFill>
              </a:rPr>
              <a:t>data</a:t>
            </a:r>
            <a:r>
              <a:rPr lang="en-US" sz="1800" b="1" dirty="0" smtClean="0">
                <a:solidFill>
                  <a:srgbClr val="FF0000"/>
                </a:solidFill>
              </a:rPr>
              <a:t>)</a:t>
            </a:r>
            <a:endParaRPr sz="1800" b="1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Mengirim</a:t>
            </a:r>
            <a:r>
              <a:rPr lang="en-US" sz="1600" dirty="0" smtClean="0"/>
              <a:t> data </a:t>
            </a:r>
            <a:r>
              <a:rPr lang="en-US" sz="1600" dirty="0" err="1" smtClean="0"/>
              <a:t>dalam</a:t>
            </a:r>
            <a:r>
              <a:rPr lang="en-US" sz="1600" dirty="0" smtClean="0"/>
              <a:t> </a:t>
            </a:r>
            <a:r>
              <a:rPr lang="en-US" sz="1600" dirty="0" err="1" smtClean="0"/>
              <a:t>bentuk</a:t>
            </a:r>
            <a:r>
              <a:rPr lang="en-US" sz="1600" dirty="0" smtClean="0"/>
              <a:t> byte </a:t>
            </a:r>
            <a:r>
              <a:rPr lang="en-US" sz="1600" dirty="0" err="1" smtClean="0"/>
              <a:t>mentah</a:t>
            </a:r>
            <a:r>
              <a:rPr lang="en-US" sz="1600" dirty="0" smtClean="0"/>
              <a:t> </a:t>
            </a:r>
            <a:r>
              <a:rPr lang="en-US" sz="1600" dirty="0" err="1" smtClean="0"/>
              <a:t>ke</a:t>
            </a:r>
            <a:r>
              <a:rPr lang="en-US" sz="1600" dirty="0" smtClean="0"/>
              <a:t> port serial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Contoh</a:t>
            </a:r>
            <a:r>
              <a:rPr lang="en-US" sz="1600" dirty="0" smtClean="0"/>
              <a:t> 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Serial.write</a:t>
            </a:r>
            <a:r>
              <a:rPr lang="en-US" sz="1600" dirty="0" smtClean="0"/>
              <a:t>(65);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artinya</a:t>
            </a:r>
            <a:r>
              <a:rPr lang="en-US" sz="1600" dirty="0" smtClean="0"/>
              <a:t> </a:t>
            </a:r>
            <a:r>
              <a:rPr lang="en-US" sz="1600" dirty="0" err="1" smtClean="0"/>
              <a:t>dalam</a:t>
            </a:r>
            <a:r>
              <a:rPr lang="en-US" sz="1600" dirty="0" smtClean="0"/>
              <a:t> </a:t>
            </a:r>
            <a:r>
              <a:rPr lang="en-US" sz="1600" dirty="0" err="1" smtClean="0"/>
              <a:t>tabel</a:t>
            </a:r>
            <a:r>
              <a:rPr lang="en-US" sz="1600" dirty="0" smtClean="0"/>
              <a:t> ASCII </a:t>
            </a:r>
            <a:r>
              <a:rPr lang="en-US" sz="1600" dirty="0" err="1" smtClean="0"/>
              <a:t>nilai</a:t>
            </a:r>
            <a:r>
              <a:rPr lang="en-US" sz="1600" dirty="0" smtClean="0"/>
              <a:t> 65 </a:t>
            </a:r>
            <a:r>
              <a:rPr lang="en-US" sz="1600" dirty="0" err="1" smtClean="0"/>
              <a:t>yaitu</a:t>
            </a:r>
            <a:r>
              <a:rPr lang="en-US" sz="1600" dirty="0" smtClean="0"/>
              <a:t> </a:t>
            </a:r>
            <a:r>
              <a:rPr lang="en-US" sz="1600" dirty="0" err="1" smtClean="0"/>
              <a:t>mengirim</a:t>
            </a:r>
            <a:r>
              <a:rPr lang="en-US" sz="1600" dirty="0" smtClean="0"/>
              <a:t> </a:t>
            </a:r>
            <a:r>
              <a:rPr lang="en-US" sz="1600" dirty="0" err="1" smtClean="0"/>
              <a:t>karakter</a:t>
            </a:r>
            <a:r>
              <a:rPr lang="en-US" sz="1600" dirty="0" smtClean="0"/>
              <a:t> “A”</a:t>
            </a:r>
            <a:endParaRPr sz="1600" dirty="0"/>
          </a:p>
        </p:txBody>
      </p:sp>
      <p:sp>
        <p:nvSpPr>
          <p:cNvPr id="1946" name="Google Shape;1946;p2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8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579934" y="2553224"/>
            <a:ext cx="4097821" cy="2590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FF0000"/>
                </a:solidFill>
              </a:rPr>
              <a:t>Serial.end</a:t>
            </a:r>
            <a:r>
              <a:rPr lang="en-US" sz="1800" b="1" dirty="0" smtClean="0">
                <a:solidFill>
                  <a:srgbClr val="FF0000"/>
                </a:solidFill>
              </a:rPr>
              <a:t>()</a:t>
            </a:r>
            <a:endParaRPr sz="1800" b="1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Menghentikan</a:t>
            </a:r>
            <a:r>
              <a:rPr lang="en-US" sz="1600" dirty="0" smtClean="0"/>
              <a:t> </a:t>
            </a:r>
            <a:r>
              <a:rPr lang="en-US" sz="1600" dirty="0" err="1" smtClean="0"/>
              <a:t>komunikasi</a:t>
            </a:r>
            <a:r>
              <a:rPr lang="en-US" sz="1600" dirty="0" smtClean="0"/>
              <a:t> serial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Setelah</a:t>
            </a:r>
            <a:r>
              <a:rPr lang="en-US" sz="1600" dirty="0" smtClean="0"/>
              <a:t> </a:t>
            </a:r>
            <a:r>
              <a:rPr lang="en-US" sz="1600" dirty="0" err="1" smtClean="0"/>
              <a:t>dipanggil</a:t>
            </a:r>
            <a:r>
              <a:rPr lang="en-US" sz="1600" dirty="0"/>
              <a:t> </a:t>
            </a:r>
            <a:r>
              <a:rPr lang="en-US" sz="1600" dirty="0" err="1" smtClean="0"/>
              <a:t>fungsi</a:t>
            </a:r>
            <a:r>
              <a:rPr lang="en-US" sz="1600" dirty="0" smtClean="0"/>
              <a:t> </a:t>
            </a:r>
            <a:r>
              <a:rPr lang="en-US" sz="1600" dirty="0" err="1" smtClean="0"/>
              <a:t>ini</a:t>
            </a:r>
            <a:r>
              <a:rPr lang="en-US" sz="1600" dirty="0" smtClean="0"/>
              <a:t>, </a:t>
            </a:r>
            <a:r>
              <a:rPr lang="en-US" sz="1600" dirty="0" err="1" smtClean="0"/>
              <a:t>untuk</a:t>
            </a:r>
            <a:r>
              <a:rPr lang="en-US" sz="1600" dirty="0" smtClean="0"/>
              <a:t> </a:t>
            </a:r>
            <a:r>
              <a:rPr lang="en-US" sz="1600" dirty="0" err="1" smtClean="0"/>
              <a:t>memulai</a:t>
            </a:r>
            <a:r>
              <a:rPr lang="en-US" sz="1600" dirty="0" smtClean="0"/>
              <a:t> </a:t>
            </a:r>
            <a:r>
              <a:rPr lang="en-US" sz="1600" dirty="0" err="1" smtClean="0"/>
              <a:t>komunikasi</a:t>
            </a:r>
            <a:r>
              <a:rPr lang="en-US" sz="1600" dirty="0" smtClean="0"/>
              <a:t> serial </a:t>
            </a:r>
            <a:r>
              <a:rPr lang="en-US" sz="1600" dirty="0" err="1" smtClean="0"/>
              <a:t>kembali</a:t>
            </a:r>
            <a:r>
              <a:rPr lang="en-US" sz="1600" dirty="0" smtClean="0"/>
              <a:t> </a:t>
            </a:r>
            <a:r>
              <a:rPr lang="en-US" sz="1600" dirty="0" err="1" smtClean="0"/>
              <a:t>harus</a:t>
            </a:r>
            <a:r>
              <a:rPr lang="en-US" sz="1600" dirty="0" smtClean="0"/>
              <a:t> </a:t>
            </a:r>
            <a:r>
              <a:rPr lang="en-US" sz="1600" dirty="0" err="1" smtClean="0"/>
              <a:t>memanggil</a:t>
            </a:r>
            <a:r>
              <a:rPr lang="en-US" sz="1600" dirty="0" smtClean="0"/>
              <a:t> </a:t>
            </a:r>
            <a:r>
              <a:rPr lang="en-US" sz="1600" dirty="0" err="1" smtClean="0"/>
              <a:t>fungsi</a:t>
            </a:r>
            <a:r>
              <a:rPr lang="en-US" sz="1600" dirty="0" smtClean="0"/>
              <a:t> </a:t>
            </a:r>
            <a:r>
              <a:rPr lang="en-US" sz="1600" dirty="0" err="1" smtClean="0"/>
              <a:t>serial.begin</a:t>
            </a:r>
            <a:endParaRPr lang="en-US" sz="1600" dirty="0" smtClean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Contoh</a:t>
            </a:r>
            <a:r>
              <a:rPr lang="en-US" sz="1600" dirty="0" smtClean="0"/>
              <a:t> 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/>
              <a:t>	</a:t>
            </a:r>
            <a:r>
              <a:rPr lang="en-US" sz="1600" dirty="0" err="1" smtClean="0"/>
              <a:t>Serial.end</a:t>
            </a:r>
            <a:r>
              <a:rPr lang="en-US" sz="1600" dirty="0" smtClean="0"/>
              <a:t>()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endParaRPr lang="en-US" sz="1600" dirty="0" smtClean="0"/>
          </a:p>
        </p:txBody>
      </p:sp>
      <p:sp>
        <p:nvSpPr>
          <p:cNvPr id="5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4651179" y="321600"/>
            <a:ext cx="4097821" cy="1679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FF0000"/>
                </a:solidFill>
              </a:rPr>
              <a:t>Serial.parseInt</a:t>
            </a:r>
            <a:r>
              <a:rPr lang="en-US" sz="1800" b="1" dirty="0" smtClean="0">
                <a:solidFill>
                  <a:srgbClr val="FF0000"/>
                </a:solidFill>
              </a:rPr>
              <a:t>()</a:t>
            </a:r>
            <a:endParaRPr sz="1800" b="1" dirty="0" smtClean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Mendapatkan</a:t>
            </a:r>
            <a:r>
              <a:rPr lang="en-US" sz="1600" dirty="0" smtClean="0"/>
              <a:t> data integer (</a:t>
            </a:r>
            <a:r>
              <a:rPr lang="en-US" sz="1600" dirty="0" err="1" smtClean="0"/>
              <a:t>bilangan</a:t>
            </a:r>
            <a:r>
              <a:rPr lang="en-US" sz="1600" dirty="0" smtClean="0"/>
              <a:t> </a:t>
            </a:r>
            <a:r>
              <a:rPr lang="en-US" sz="1600" dirty="0" err="1" smtClean="0"/>
              <a:t>bulat</a:t>
            </a:r>
            <a:r>
              <a:rPr lang="en-US" sz="1600" dirty="0" smtClean="0"/>
              <a:t>) </a:t>
            </a:r>
            <a:r>
              <a:rPr lang="en-US" sz="1600" dirty="0" err="1" smtClean="0"/>
              <a:t>dari</a:t>
            </a:r>
            <a:r>
              <a:rPr lang="en-US" sz="1600" dirty="0" smtClean="0"/>
              <a:t> serial monitor yang </a:t>
            </a:r>
            <a:r>
              <a:rPr lang="en-US" sz="1600" dirty="0" err="1" smtClean="0"/>
              <a:t>masuk</a:t>
            </a:r>
            <a:endParaRPr lang="en-US" sz="1600" dirty="0" smtClean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Contoh</a:t>
            </a:r>
            <a:r>
              <a:rPr lang="en-US" sz="1600" dirty="0" smtClean="0"/>
              <a:t> </a:t>
            </a:r>
            <a:r>
              <a:rPr lang="en-US" sz="1600" dirty="0" smtClean="0"/>
              <a:t>:</a:t>
            </a:r>
            <a:endParaRPr lang="en-US" sz="1600" dirty="0" smtClean="0"/>
          </a:p>
        </p:txBody>
      </p:sp>
      <p:sp>
        <p:nvSpPr>
          <p:cNvPr id="6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4836725" y="2581845"/>
            <a:ext cx="4097821" cy="1679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 err="1" smtClean="0">
                <a:solidFill>
                  <a:srgbClr val="FF0000"/>
                </a:solidFill>
              </a:rPr>
              <a:t>Serial.parseFloat</a:t>
            </a:r>
            <a:r>
              <a:rPr lang="en-US" sz="1800" b="1" dirty="0" smtClean="0">
                <a:solidFill>
                  <a:srgbClr val="FF0000"/>
                </a:solidFill>
              </a:rPr>
              <a:t>()</a:t>
            </a:r>
            <a:endParaRPr sz="1800" b="1" dirty="0">
              <a:solidFill>
                <a:srgbClr val="FF0000"/>
              </a:solidFill>
            </a:endParaRP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Mendapatkan</a:t>
            </a:r>
            <a:r>
              <a:rPr lang="en-US" sz="1600" dirty="0" smtClean="0"/>
              <a:t> data float (</a:t>
            </a:r>
            <a:r>
              <a:rPr lang="en-US" sz="1600" dirty="0" err="1" smtClean="0"/>
              <a:t>bilangan</a:t>
            </a:r>
            <a:r>
              <a:rPr lang="en-US" sz="1600" dirty="0" smtClean="0"/>
              <a:t> </a:t>
            </a:r>
            <a:r>
              <a:rPr lang="en-US" sz="1600" dirty="0" err="1" smtClean="0"/>
              <a:t>pecahan</a:t>
            </a:r>
            <a:r>
              <a:rPr lang="en-US" sz="1600" dirty="0" smtClean="0"/>
              <a:t>) </a:t>
            </a:r>
            <a:r>
              <a:rPr lang="en-US" sz="1600" dirty="0" err="1" smtClean="0"/>
              <a:t>dari</a:t>
            </a:r>
            <a:r>
              <a:rPr lang="en-US" sz="1600" dirty="0" smtClean="0"/>
              <a:t> serial monitor yang </a:t>
            </a:r>
            <a:r>
              <a:rPr lang="en-US" sz="1600" dirty="0" err="1" smtClean="0"/>
              <a:t>masuk</a:t>
            </a:r>
            <a:endParaRPr lang="en-US" sz="1600" dirty="0" smtClean="0"/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</a:pPr>
            <a:r>
              <a:rPr lang="en-US" sz="1600" dirty="0" err="1" smtClean="0"/>
              <a:t>Contoh</a:t>
            </a:r>
            <a:r>
              <a:rPr lang="en-US" sz="1600" dirty="0" smtClean="0"/>
              <a:t> </a:t>
            </a:r>
            <a:r>
              <a:rPr lang="en-US" sz="1600" dirty="0" smtClean="0"/>
              <a:t>:</a:t>
            </a:r>
            <a:endParaRPr lang="en-US" sz="16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725" y="2028762"/>
            <a:ext cx="4109675" cy="47626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6725" y="4337986"/>
            <a:ext cx="4097821" cy="390725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26572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3" grpId="0" build="p"/>
      <p:bldP spid="8" grpId="0" build="p"/>
      <p:bldP spid="5" grpId="0" build="p"/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>
            <a:spLocks noGrp="1"/>
          </p:cNvSpPr>
          <p:nvPr>
            <p:ph type="title" idx="4294967295"/>
          </p:nvPr>
        </p:nvSpPr>
        <p:spPr>
          <a:xfrm>
            <a:off x="2938410" y="462337"/>
            <a:ext cx="3061699" cy="164386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dirty="0" smtClean="0">
                <a:solidFill>
                  <a:schemeClr val="lt1"/>
                </a:solidFill>
                <a:latin typeface="Merriweather" panose="020B0604020202020204" charset="0"/>
              </a:rPr>
              <a:t>03.</a:t>
            </a:r>
            <a:r>
              <a:rPr lang="en-US" sz="3600" b="0" dirty="0">
                <a:solidFill>
                  <a:schemeClr val="lt1"/>
                </a:solidFill>
                <a:latin typeface="Merriweather" panose="020B0604020202020204" charset="0"/>
              </a:rPr>
              <a:t> </a:t>
            </a:r>
            <a:r>
              <a:rPr lang="en-US" sz="3600" b="0" dirty="0" smtClean="0">
                <a:solidFill>
                  <a:schemeClr val="lt1"/>
                </a:solidFill>
                <a:latin typeface="Merriweather" panose="020B0604020202020204" charset="0"/>
              </a:rPr>
              <a:t/>
            </a:r>
            <a:br>
              <a:rPr lang="en-US" sz="3600" b="0" dirty="0" smtClean="0">
                <a:solidFill>
                  <a:schemeClr val="lt1"/>
                </a:solidFill>
                <a:latin typeface="Merriweather" panose="020B0604020202020204" charset="0"/>
              </a:rPr>
            </a:br>
            <a:r>
              <a:rPr lang="en" sz="3600" dirty="0" smtClean="0">
                <a:latin typeface="Merriweather" panose="020B0604020202020204" charset="0"/>
                <a:ea typeface="Merriweather"/>
                <a:cs typeface="Merriweather"/>
                <a:sym typeface="Merriweather"/>
              </a:rPr>
              <a:t>Serial Monitor</a:t>
            </a:r>
            <a:endParaRPr sz="3600" dirty="0">
              <a:latin typeface="Merriweather" panose="020B0604020202020204" charset="0"/>
            </a:endParaRPr>
          </a:p>
        </p:txBody>
      </p:sp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13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1" name="Google Shape;1896;p14"/>
          <p:cNvSpPr txBox="1">
            <a:spLocks/>
          </p:cNvSpPr>
          <p:nvPr/>
        </p:nvSpPr>
        <p:spPr>
          <a:xfrm>
            <a:off x="2611924" y="372486"/>
            <a:ext cx="3490278" cy="53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>
              <a:buClrTx/>
              <a:buSzPct val="100000"/>
            </a:pPr>
            <a:r>
              <a:rPr lang="en-US" sz="2800" dirty="0" smtClean="0">
                <a:solidFill>
                  <a:srgbClr val="002060"/>
                </a:solidFill>
                <a:latin typeface="Merriweather" panose="020B0604020202020204" charset="0"/>
              </a:rPr>
              <a:t>03. Serial Monitor</a:t>
            </a:r>
            <a:endParaRPr lang="en-US" sz="2800" dirty="0" smtClean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sp>
        <p:nvSpPr>
          <p:cNvPr id="12" name="Google Shape;1943;p20"/>
          <p:cNvSpPr txBox="1">
            <a:spLocks noGrp="1"/>
          </p:cNvSpPr>
          <p:nvPr>
            <p:ph type="body" idx="1"/>
          </p:nvPr>
        </p:nvSpPr>
        <p:spPr>
          <a:xfrm>
            <a:off x="328128" y="1114551"/>
            <a:ext cx="8487744" cy="35601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Merupakan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suatu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fitur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Arduino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IDE yang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digunakan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untuk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komunikasi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antara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Arduino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dengan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k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omputer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melalui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media </a:t>
            </a:r>
            <a:r>
              <a:rPr lang="en-US" sz="1800" dirty="0" err="1" smtClean="0">
                <a:solidFill>
                  <a:schemeClr val="tx1">
                    <a:lumMod val="50000"/>
                  </a:schemeClr>
                </a:solidFill>
              </a:rPr>
              <a:t>kabel</a:t>
            </a:r>
            <a:r>
              <a:rPr lang="en-US" sz="1800" dirty="0" smtClean="0">
                <a:solidFill>
                  <a:schemeClr val="tx1">
                    <a:lumMod val="50000"/>
                  </a:schemeClr>
                </a:solidFill>
              </a:rPr>
              <a:t> USB 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Tx/>
              <a:buFont typeface="Wingdings" panose="05000000000000000000" pitchFamily="2" charset="2"/>
              <a:buChar char="ü"/>
            </a:pPr>
            <a:r>
              <a:rPr lang="en-US" dirty="0" err="1" smtClean="0">
                <a:solidFill>
                  <a:schemeClr val="tx1">
                    <a:lumMod val="50000"/>
                  </a:schemeClr>
                </a:solidFill>
              </a:rPr>
              <a:t>Fungsinya</a:t>
            </a:r>
            <a:r>
              <a:rPr lang="en-US" dirty="0" smtClean="0">
                <a:solidFill>
                  <a:schemeClr val="tx1">
                    <a:lumMod val="50000"/>
                  </a:schemeClr>
                </a:solidFill>
              </a:rPr>
              <a:t> :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None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1.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Melihat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data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dari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arduino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None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Misal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: data sensor,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hasil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perhitungan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None/>
            </a:pP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	2.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Mengirim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data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ke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arduino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None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   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Misal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: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kirim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pesan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atau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angka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ke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Arduino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agar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diproses</a:t>
            </a:r>
            <a:endParaRPr lang="en-US" sz="1600" dirty="0" smtClean="0">
              <a:solidFill>
                <a:schemeClr val="tx1">
                  <a:lumMod val="50000"/>
                </a:schemeClr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None/>
            </a:pP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	3. Debugging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Tx/>
              <a:buNone/>
            </a:pP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	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  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Berguna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untuk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memeriksa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apakah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program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berjalan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sesuai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tx1">
                    <a:lumMod val="50000"/>
                  </a:schemeClr>
                </a:solidFill>
              </a:rPr>
              <a:t>rencana</a:t>
            </a:r>
            <a:endParaRPr sz="1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1" name="Google Shape;1896;p14"/>
          <p:cNvSpPr txBox="1">
            <a:spLocks/>
          </p:cNvSpPr>
          <p:nvPr/>
        </p:nvSpPr>
        <p:spPr>
          <a:xfrm>
            <a:off x="1148916" y="393076"/>
            <a:ext cx="4867663" cy="53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>
              <a:buClrTx/>
              <a:buSzPct val="100000"/>
            </a:pPr>
            <a:r>
              <a:rPr lang="en-US" sz="2800" dirty="0" err="1" smtClean="0">
                <a:solidFill>
                  <a:srgbClr val="002060"/>
                </a:solidFill>
                <a:latin typeface="Merriweather" panose="020B0604020202020204" charset="0"/>
              </a:rPr>
              <a:t>Tampilan</a:t>
            </a:r>
            <a:r>
              <a:rPr lang="en-US" sz="2800" dirty="0" smtClean="0">
                <a:solidFill>
                  <a:srgbClr val="002060"/>
                </a:solidFill>
                <a:latin typeface="Merriweather" panose="020B0604020202020204" charset="0"/>
              </a:rPr>
              <a:t> Serial Monitor</a:t>
            </a:r>
            <a:endParaRPr lang="en-US" sz="2800" dirty="0" smtClean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76" y="1098454"/>
            <a:ext cx="6367944" cy="36441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ounded Rectangular Callout 4"/>
          <p:cNvSpPr/>
          <p:nvPr/>
        </p:nvSpPr>
        <p:spPr>
          <a:xfrm rot="1472052">
            <a:off x="6914998" y="357825"/>
            <a:ext cx="1942212" cy="1136494"/>
          </a:xfrm>
          <a:prstGeom prst="wedgeRoundRectCallout">
            <a:avLst/>
          </a:prstGeom>
          <a:solidFill>
            <a:srgbClr val="00B0F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896;p14"/>
          <p:cNvSpPr txBox="1">
            <a:spLocks/>
          </p:cNvSpPr>
          <p:nvPr/>
        </p:nvSpPr>
        <p:spPr>
          <a:xfrm rot="1726862">
            <a:off x="7215955" y="487134"/>
            <a:ext cx="1527636" cy="67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>
              <a:buClrTx/>
              <a:buSzPct val="100000"/>
            </a:pPr>
            <a:r>
              <a:rPr lang="en-US" sz="1800" dirty="0" smtClean="0">
                <a:solidFill>
                  <a:schemeClr val="bg1"/>
                </a:solidFill>
                <a:latin typeface="Merriweather" panose="020B0604020202020204" charset="0"/>
              </a:rPr>
              <a:t>Di </a:t>
            </a:r>
            <a:r>
              <a:rPr lang="en-US" sz="1800" dirty="0" err="1" smtClean="0">
                <a:solidFill>
                  <a:schemeClr val="bg1"/>
                </a:solidFill>
                <a:latin typeface="Merriweather" panose="020B0604020202020204" charset="0"/>
              </a:rPr>
              <a:t>pojok</a:t>
            </a:r>
            <a:r>
              <a:rPr lang="en-US" sz="1800" dirty="0" smtClean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erriweather" panose="020B0604020202020204" charset="0"/>
              </a:rPr>
              <a:t>kanan</a:t>
            </a:r>
            <a:r>
              <a:rPr lang="en-US" sz="1800" dirty="0" smtClean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Merriweather" panose="020B0604020202020204" charset="0"/>
              </a:rPr>
              <a:t>atas</a:t>
            </a:r>
            <a:endParaRPr lang="en-US" sz="1800" dirty="0" smtClean="0">
              <a:solidFill>
                <a:schemeClr val="bg1"/>
              </a:solidFill>
              <a:latin typeface="Merriweather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86100">
            <a:off x="7206463" y="905066"/>
            <a:ext cx="378880" cy="386774"/>
          </a:xfrm>
          <a:prstGeom prst="rect">
            <a:avLst/>
          </a:prstGeom>
          <a:solidFill>
            <a:srgbClr val="00B0F0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93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1" name="Google Shape;1896;p14"/>
          <p:cNvSpPr txBox="1">
            <a:spLocks/>
          </p:cNvSpPr>
          <p:nvPr/>
        </p:nvSpPr>
        <p:spPr>
          <a:xfrm>
            <a:off x="2138168" y="160800"/>
            <a:ext cx="4867663" cy="53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>
              <a:buClrTx/>
              <a:buSzPct val="100000"/>
            </a:pPr>
            <a:r>
              <a:rPr lang="en-US" sz="2000" dirty="0" err="1" smtClean="0">
                <a:solidFill>
                  <a:srgbClr val="002060"/>
                </a:solidFill>
                <a:latin typeface="Merriweather" panose="020B0604020202020204" charset="0"/>
              </a:rPr>
              <a:t>Penjelasan</a:t>
            </a: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 display serial monitor</a:t>
            </a:r>
            <a:endParaRPr lang="en-US" sz="2000" dirty="0" smtClean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637" y="916455"/>
            <a:ext cx="5506757" cy="3620762"/>
          </a:xfrm>
          <a:prstGeom prst="rect">
            <a:avLst/>
          </a:prstGeom>
        </p:spPr>
      </p:pic>
      <p:sp>
        <p:nvSpPr>
          <p:cNvPr id="10" name="Line Callout 2 9"/>
          <p:cNvSpPr/>
          <p:nvPr/>
        </p:nvSpPr>
        <p:spPr>
          <a:xfrm flipH="1">
            <a:off x="208226" y="1298056"/>
            <a:ext cx="1227670" cy="890124"/>
          </a:xfrm>
          <a:prstGeom prst="borderCallout2">
            <a:avLst>
              <a:gd name="adj1" fmla="val 18750"/>
              <a:gd name="adj2" fmla="val -8333"/>
              <a:gd name="adj3" fmla="val 912"/>
              <a:gd name="adj4" fmla="val -32067"/>
              <a:gd name="adj5" fmla="val -1037"/>
              <a:gd name="adj6" fmla="val -95475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solidFill>
                  <a:srgbClr val="FF0000"/>
                </a:solidFill>
              </a:rPr>
              <a:t>Text Box tempat untuk menulis data </a:t>
            </a:r>
          </a:p>
        </p:txBody>
      </p:sp>
      <p:sp>
        <p:nvSpPr>
          <p:cNvPr id="12" name="Line Callout 2 11"/>
          <p:cNvSpPr/>
          <p:nvPr/>
        </p:nvSpPr>
        <p:spPr>
          <a:xfrm flipH="1">
            <a:off x="303181" y="3368196"/>
            <a:ext cx="1208742" cy="1180089"/>
          </a:xfrm>
          <a:prstGeom prst="borderCallout2">
            <a:avLst>
              <a:gd name="adj1" fmla="val 18750"/>
              <a:gd name="adj2" fmla="val -8333"/>
              <a:gd name="adj3" fmla="val 912"/>
              <a:gd name="adj4" fmla="val -32067"/>
              <a:gd name="adj5" fmla="val 1272"/>
              <a:gd name="adj6" fmla="val -97813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solidFill>
                  <a:srgbClr val="FF0000"/>
                </a:solidFill>
              </a:rPr>
              <a:t>Text Box tempat untuk menerima data dari arduino</a:t>
            </a:r>
          </a:p>
        </p:txBody>
      </p:sp>
      <p:sp>
        <p:nvSpPr>
          <p:cNvPr id="13" name="Line Callout 2 12"/>
          <p:cNvSpPr/>
          <p:nvPr/>
        </p:nvSpPr>
        <p:spPr>
          <a:xfrm>
            <a:off x="7591606" y="1503965"/>
            <a:ext cx="1461860" cy="846805"/>
          </a:xfrm>
          <a:prstGeom prst="borderCallout2">
            <a:avLst>
              <a:gd name="adj1" fmla="val 18750"/>
              <a:gd name="adj2" fmla="val -8333"/>
              <a:gd name="adj3" fmla="val 18751"/>
              <a:gd name="adj4" fmla="val -22678"/>
              <a:gd name="adj5" fmla="val -23441"/>
              <a:gd name="adj6" fmla="val -58258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solidFill>
                  <a:srgbClr val="FF0000"/>
                </a:solidFill>
              </a:rPr>
              <a:t>Tombol untuk mengirim data ke arduino</a:t>
            </a:r>
          </a:p>
        </p:txBody>
      </p:sp>
      <p:sp>
        <p:nvSpPr>
          <p:cNvPr id="14" name="Line Callout 2 13"/>
          <p:cNvSpPr/>
          <p:nvPr/>
        </p:nvSpPr>
        <p:spPr>
          <a:xfrm>
            <a:off x="7553814" y="2805568"/>
            <a:ext cx="1461860" cy="846805"/>
          </a:xfrm>
          <a:prstGeom prst="borderCallout2">
            <a:avLst>
              <a:gd name="adj1" fmla="val 18750"/>
              <a:gd name="adj2" fmla="val -8333"/>
              <a:gd name="adj3" fmla="val 18751"/>
              <a:gd name="adj4" fmla="val -22678"/>
              <a:gd name="adj5" fmla="val 174303"/>
              <a:gd name="adj6" fmla="val -59402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solidFill>
                  <a:srgbClr val="FF0000"/>
                </a:solidFill>
              </a:rPr>
              <a:t>Pilihan Baudrate (kecepatan transfer data)</a:t>
            </a:r>
          </a:p>
        </p:txBody>
      </p:sp>
      <p:sp>
        <p:nvSpPr>
          <p:cNvPr id="15" name="Line Callout 2 14"/>
          <p:cNvSpPr/>
          <p:nvPr/>
        </p:nvSpPr>
        <p:spPr>
          <a:xfrm>
            <a:off x="7591606" y="3962218"/>
            <a:ext cx="1461860" cy="846805"/>
          </a:xfrm>
          <a:prstGeom prst="borderCallout2">
            <a:avLst>
              <a:gd name="adj1" fmla="val 78973"/>
              <a:gd name="adj2" fmla="val -2796"/>
              <a:gd name="adj3" fmla="val 80312"/>
              <a:gd name="adj4" fmla="val -59856"/>
              <a:gd name="adj5" fmla="val 47202"/>
              <a:gd name="adj6" fmla="val -109155"/>
            </a:avLst>
          </a:pr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200" dirty="0">
                <a:solidFill>
                  <a:srgbClr val="FF0000"/>
                </a:solidFill>
              </a:rPr>
              <a:t>Pilihan format masking data</a:t>
            </a:r>
          </a:p>
        </p:txBody>
      </p:sp>
    </p:spTree>
    <p:extLst>
      <p:ext uri="{BB962C8B-B14F-4D97-AF65-F5344CB8AC3E}">
        <p14:creationId xmlns:p14="http://schemas.microsoft.com/office/powerpoint/2010/main" val="156049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11" name="Google Shape;1896;p14"/>
          <p:cNvSpPr txBox="1">
            <a:spLocks/>
          </p:cNvSpPr>
          <p:nvPr/>
        </p:nvSpPr>
        <p:spPr>
          <a:xfrm>
            <a:off x="2132702" y="321600"/>
            <a:ext cx="4867663" cy="46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>
              <a:buClrTx/>
              <a:buSzPct val="100000"/>
            </a:pP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Cara </a:t>
            </a:r>
            <a:r>
              <a:rPr lang="en-US" sz="2000" dirty="0" err="1" smtClean="0">
                <a:solidFill>
                  <a:srgbClr val="002060"/>
                </a:solidFill>
                <a:latin typeface="Merriweather" panose="020B0604020202020204" charset="0"/>
              </a:rPr>
              <a:t>menggunakan</a:t>
            </a: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 serial monitor</a:t>
            </a:r>
            <a:endParaRPr lang="en-US" sz="2000" dirty="0" smtClean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384199" y="1366217"/>
            <a:ext cx="2065469" cy="9574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Menulis</a:t>
            </a:r>
            <a:r>
              <a:rPr lang="en-US" sz="1800" dirty="0" smtClean="0"/>
              <a:t> program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fungsi</a:t>
            </a:r>
            <a:r>
              <a:rPr lang="en-US" sz="1800" dirty="0" smtClean="0"/>
              <a:t> serial</a:t>
            </a:r>
            <a:endParaRPr lang="en-US" sz="1800" dirty="0"/>
          </a:p>
        </p:txBody>
      </p:sp>
      <p:sp>
        <p:nvSpPr>
          <p:cNvPr id="3" name="Right Arrow 2"/>
          <p:cNvSpPr/>
          <p:nvPr/>
        </p:nvSpPr>
        <p:spPr>
          <a:xfrm>
            <a:off x="2629593" y="1675499"/>
            <a:ext cx="806824" cy="33886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3607802" y="1480181"/>
            <a:ext cx="1928395" cy="7295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Upload program</a:t>
            </a:r>
            <a:endParaRPr lang="en-US" sz="1800" dirty="0"/>
          </a:p>
        </p:txBody>
      </p:sp>
      <p:sp>
        <p:nvSpPr>
          <p:cNvPr id="17" name="Rounded Rectangle 16"/>
          <p:cNvSpPr/>
          <p:nvPr/>
        </p:nvSpPr>
        <p:spPr>
          <a:xfrm>
            <a:off x="6685791" y="1480182"/>
            <a:ext cx="1928395" cy="843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/>
              <a:t>Buka</a:t>
            </a:r>
            <a:r>
              <a:rPr lang="en-US" sz="1800" dirty="0" smtClean="0"/>
              <a:t> serial monitor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IDE</a:t>
            </a:r>
            <a:endParaRPr lang="en-US" sz="1800" dirty="0"/>
          </a:p>
        </p:txBody>
      </p:sp>
      <p:sp>
        <p:nvSpPr>
          <p:cNvPr id="18" name="Right Arrow 17"/>
          <p:cNvSpPr/>
          <p:nvPr/>
        </p:nvSpPr>
        <p:spPr>
          <a:xfrm>
            <a:off x="5699042" y="1675502"/>
            <a:ext cx="806824" cy="338866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008">
            <a:off x="219329" y="2664242"/>
            <a:ext cx="1193579" cy="953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10466" y="2872848"/>
            <a:ext cx="6379285" cy="1754326"/>
          </a:xfrm>
          <a:prstGeom prst="rect">
            <a:avLst/>
          </a:prstGeom>
          <a:solidFill>
            <a:srgbClr val="0070C0"/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i="1" dirty="0" smtClean="0"/>
              <a:t>Info </a:t>
            </a:r>
            <a:r>
              <a:rPr lang="en-US" sz="1800" b="1" i="1" dirty="0" err="1" smtClean="0"/>
              <a:t>penting</a:t>
            </a:r>
            <a:r>
              <a:rPr lang="en-US" sz="1800" b="1" i="1" dirty="0" smtClean="0"/>
              <a:t> 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 smtClean="0"/>
              <a:t>Pastikan</a:t>
            </a:r>
            <a:r>
              <a:rPr lang="en-US" sz="1800" dirty="0" smtClean="0"/>
              <a:t> </a:t>
            </a:r>
            <a:r>
              <a:rPr lang="en-US" sz="1800" dirty="0" err="1" smtClean="0"/>
              <a:t>baudrate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serial monitor </a:t>
            </a:r>
            <a:r>
              <a:rPr lang="en-US" sz="1800" dirty="0" err="1" smtClean="0"/>
              <a:t>sama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yang </a:t>
            </a:r>
            <a:r>
              <a:rPr lang="en-US" sz="1800" dirty="0" err="1" smtClean="0"/>
              <a:t>ditulis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program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 err="1" smtClean="0"/>
              <a:t>Mengirim</a:t>
            </a:r>
            <a:r>
              <a:rPr lang="en-US" sz="1800" dirty="0" smtClean="0"/>
              <a:t> data </a:t>
            </a:r>
            <a:r>
              <a:rPr lang="en-US" sz="1800" dirty="0" err="1" smtClean="0"/>
              <a:t>ke</a:t>
            </a:r>
            <a:r>
              <a:rPr lang="en-US" sz="1800" dirty="0" smtClean="0"/>
              <a:t> board </a:t>
            </a:r>
            <a:r>
              <a:rPr lang="en-US" sz="1800" dirty="0" err="1" smtClean="0"/>
              <a:t>Arduino</a:t>
            </a:r>
            <a:r>
              <a:rPr lang="en-US" sz="1800" dirty="0" smtClean="0"/>
              <a:t> </a:t>
            </a:r>
            <a:r>
              <a:rPr lang="en-US" sz="1800" dirty="0" err="1" smtClean="0"/>
              <a:t>dengan</a:t>
            </a:r>
            <a:r>
              <a:rPr lang="en-US" sz="1800" dirty="0" smtClean="0"/>
              <a:t> </a:t>
            </a:r>
            <a:r>
              <a:rPr lang="en-US" sz="1800" dirty="0" err="1" smtClean="0"/>
              <a:t>cara</a:t>
            </a:r>
            <a:r>
              <a:rPr lang="en-US" sz="1800" dirty="0" smtClean="0"/>
              <a:t> : </a:t>
            </a:r>
            <a:r>
              <a:rPr lang="en-US" sz="1800" dirty="0" err="1" smtClean="0"/>
              <a:t>ketik</a:t>
            </a:r>
            <a:r>
              <a:rPr lang="en-US" sz="1800" dirty="0" smtClean="0"/>
              <a:t> </a:t>
            </a:r>
            <a:r>
              <a:rPr lang="en-US" sz="1800" dirty="0" err="1" smtClean="0"/>
              <a:t>pesan</a:t>
            </a:r>
            <a:r>
              <a:rPr lang="en-US" sz="1800" dirty="0" smtClean="0"/>
              <a:t> </a:t>
            </a:r>
            <a:r>
              <a:rPr lang="en-US" sz="1800" dirty="0" err="1" smtClean="0"/>
              <a:t>pada</a:t>
            </a:r>
            <a:r>
              <a:rPr lang="en-US" sz="1800" dirty="0" smtClean="0"/>
              <a:t> </a:t>
            </a:r>
            <a:r>
              <a:rPr lang="en-US" sz="1800" dirty="0" err="1" smtClean="0"/>
              <a:t>bagian</a:t>
            </a:r>
            <a:r>
              <a:rPr lang="en-US" sz="1800" dirty="0" smtClean="0"/>
              <a:t> input </a:t>
            </a:r>
            <a:r>
              <a:rPr lang="en-US" sz="1800" dirty="0" err="1" smtClean="0"/>
              <a:t>bawah</a:t>
            </a:r>
            <a:r>
              <a:rPr lang="en-US" sz="1800" dirty="0" smtClean="0"/>
              <a:t> serial monitor </a:t>
            </a:r>
            <a:r>
              <a:rPr lang="en-US" sz="1800" dirty="0" err="1" smtClean="0"/>
              <a:t>kemudian</a:t>
            </a:r>
            <a:r>
              <a:rPr lang="en-US" sz="1800" dirty="0" smtClean="0"/>
              <a:t> </a:t>
            </a:r>
            <a:r>
              <a:rPr lang="en-US" sz="1800" dirty="0" err="1" smtClean="0"/>
              <a:t>tekan</a:t>
            </a:r>
            <a:r>
              <a:rPr lang="en-US" sz="1800" dirty="0" smtClean="0"/>
              <a:t> enter/send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94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6" grpId="0" animBg="1"/>
      <p:bldP spid="17" grpId="0" animBg="1"/>
      <p:bldP spid="18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8" name="Google Shape;1896;p14"/>
          <p:cNvSpPr txBox="1">
            <a:spLocks/>
          </p:cNvSpPr>
          <p:nvPr/>
        </p:nvSpPr>
        <p:spPr>
          <a:xfrm>
            <a:off x="2491739" y="669656"/>
            <a:ext cx="3859307" cy="463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>
              <a:buClrTx/>
              <a:buSzPct val="100000"/>
            </a:pPr>
            <a:r>
              <a:rPr lang="en-US" sz="2000" dirty="0" err="1" smtClean="0">
                <a:solidFill>
                  <a:srgbClr val="002060"/>
                </a:solidFill>
                <a:latin typeface="Merriweather" panose="020B0604020202020204" charset="0"/>
              </a:rPr>
              <a:t>Kode</a:t>
            </a: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 Program </a:t>
            </a:r>
            <a:r>
              <a:rPr lang="en-US" sz="2000" dirty="0" err="1" smtClean="0">
                <a:solidFill>
                  <a:srgbClr val="002060"/>
                </a:solidFill>
                <a:latin typeface="Merriweather" panose="020B0604020202020204" charset="0"/>
              </a:rPr>
              <a:t>Pertamaku</a:t>
            </a:r>
            <a:endParaRPr lang="en-US" sz="2000" dirty="0" smtClean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8232" t="13889" r="36336" b="44965"/>
          <a:stretch/>
        </p:blipFill>
        <p:spPr>
          <a:xfrm>
            <a:off x="165267" y="1414931"/>
            <a:ext cx="4240920" cy="265788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39068" t="22396" r="13512" b="29257"/>
          <a:stretch/>
        </p:blipFill>
        <p:spPr>
          <a:xfrm>
            <a:off x="4625971" y="1414931"/>
            <a:ext cx="4335221" cy="265788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1380882" y="418282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800" dirty="0"/>
              <a:t>Kode program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9778" y="418282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800" dirty="0"/>
              <a:t>Hasil di serial monitor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129553" y="288198"/>
            <a:ext cx="3392893" cy="43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2800" b="1" dirty="0" err="1" smtClean="0">
                <a:solidFill>
                  <a:srgbClr val="FF0000"/>
                </a:solidFill>
                <a:latin typeface="+mn-lt"/>
              </a:rPr>
              <a:t>PEMBAHASAN</a:t>
            </a:r>
            <a:endParaRPr lang="en-US" sz="2800" b="1" dirty="0" smtClean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28232" t="13889" r="36336" b="44965"/>
          <a:stretch/>
        </p:blipFill>
        <p:spPr>
          <a:xfrm>
            <a:off x="214807" y="1002827"/>
            <a:ext cx="4307639" cy="321404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4759954" y="288198"/>
            <a:ext cx="4038600" cy="477053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Serial.begin</a:t>
            </a:r>
            <a:r>
              <a:rPr lang="en-US" sz="1600" b="1" dirty="0"/>
              <a:t>(9600</a:t>
            </a:r>
            <a:r>
              <a:rPr lang="en-US" sz="1600" b="1" dirty="0" smtClean="0"/>
              <a:t>);</a:t>
            </a:r>
            <a:endParaRPr lang="id-ID" sz="1600" dirty="0"/>
          </a:p>
          <a:p>
            <a:r>
              <a:rPr lang="id-ID" sz="1600" dirty="0" smtClean="0"/>
              <a:t>Adalah </a:t>
            </a:r>
            <a:r>
              <a:rPr lang="id-ID" sz="1600" dirty="0"/>
              <a:t>baris kode program dengan memanggil fungsi </a:t>
            </a:r>
            <a:r>
              <a:rPr lang="en-US" sz="1600" dirty="0" err="1"/>
              <a:t>Serial.begin</a:t>
            </a:r>
            <a:r>
              <a:rPr lang="id-ID" sz="1600" dirty="0"/>
              <a:t> dengan input parameter </a:t>
            </a:r>
            <a:r>
              <a:rPr lang="en-US" sz="1600" dirty="0"/>
              <a:t>9600</a:t>
            </a:r>
            <a:r>
              <a:rPr lang="id-ID" sz="1600" dirty="0"/>
              <a:t> yang artinya mensetting kecepatan </a:t>
            </a:r>
            <a:r>
              <a:rPr lang="id-ID" sz="1600" dirty="0" smtClean="0"/>
              <a:t>tran</a:t>
            </a:r>
            <a:r>
              <a:rPr lang="en-US" sz="1600" dirty="0" smtClean="0"/>
              <a:t>s</a:t>
            </a:r>
            <a:r>
              <a:rPr lang="id-ID" sz="1600" dirty="0" smtClean="0"/>
              <a:t>fer </a:t>
            </a:r>
            <a:r>
              <a:rPr lang="id-ID" sz="1600" dirty="0"/>
              <a:t>data sebesar 9600 bps.</a:t>
            </a:r>
          </a:p>
          <a:p>
            <a:r>
              <a:rPr lang="id-ID" sz="1600" dirty="0"/>
              <a:t>Kamu dapat </a:t>
            </a:r>
            <a:r>
              <a:rPr lang="id-ID" sz="1600" dirty="0" smtClean="0"/>
              <a:t>mengga</a:t>
            </a:r>
            <a:r>
              <a:rPr lang="en-US" sz="1600" dirty="0" smtClean="0"/>
              <a:t>n</a:t>
            </a:r>
            <a:r>
              <a:rPr lang="id-ID" sz="1600" dirty="0" smtClean="0"/>
              <a:t>ti </a:t>
            </a:r>
            <a:r>
              <a:rPr lang="id-ID" sz="1600" dirty="0"/>
              <a:t>9600 dengan nilai kecepatan (baudrate) lainya , misal 115200, 19200, 57600 dll</a:t>
            </a:r>
          </a:p>
          <a:p>
            <a:endParaRPr lang="id-ID" sz="1600" dirty="0"/>
          </a:p>
          <a:p>
            <a:r>
              <a:rPr lang="en-US" sz="1600" b="1" dirty="0" err="1"/>
              <a:t>Serial.print</a:t>
            </a:r>
            <a:r>
              <a:rPr lang="en-US" sz="1600" b="1" dirty="0"/>
              <a:t>("Hallo </a:t>
            </a:r>
            <a:r>
              <a:rPr lang="en-US" sz="1600" b="1" dirty="0" err="1"/>
              <a:t>Apa</a:t>
            </a:r>
            <a:r>
              <a:rPr lang="en-US" sz="1600" b="1" dirty="0"/>
              <a:t> </a:t>
            </a:r>
            <a:r>
              <a:rPr lang="en-US" sz="1600" b="1" dirty="0" err="1"/>
              <a:t>Kabar</a:t>
            </a:r>
            <a:r>
              <a:rPr lang="en-US" sz="1600" b="1" dirty="0" smtClean="0"/>
              <a:t>");</a:t>
            </a:r>
            <a:endParaRPr lang="id-ID" sz="1600" dirty="0"/>
          </a:p>
          <a:p>
            <a:r>
              <a:rPr lang="id-ID" sz="1600" dirty="0"/>
              <a:t>Adalah baris kode program dengan memanggil fungsi </a:t>
            </a:r>
            <a:r>
              <a:rPr lang="en-US" sz="1600" dirty="0" err="1"/>
              <a:t>Serial.print</a:t>
            </a:r>
            <a:r>
              <a:rPr lang="id-ID" sz="1600" dirty="0"/>
              <a:t> dengan input parameter “</a:t>
            </a:r>
            <a:r>
              <a:rPr lang="en-US" sz="1600" dirty="0"/>
              <a:t>Hallo </a:t>
            </a:r>
            <a:r>
              <a:rPr lang="en-US" sz="1600" dirty="0" err="1"/>
              <a:t>Apa</a:t>
            </a:r>
            <a:r>
              <a:rPr lang="en-US" sz="1600" dirty="0"/>
              <a:t> </a:t>
            </a:r>
            <a:r>
              <a:rPr lang="en-US" sz="1600" dirty="0" err="1"/>
              <a:t>Kabar</a:t>
            </a:r>
            <a:r>
              <a:rPr lang="id-ID" sz="1600" dirty="0"/>
              <a:t>” yang artinya mengirim data “</a:t>
            </a:r>
            <a:r>
              <a:rPr lang="en-US" sz="1600" dirty="0"/>
              <a:t>Hallo </a:t>
            </a:r>
            <a:r>
              <a:rPr lang="en-US" sz="1600" dirty="0" err="1"/>
              <a:t>Apa</a:t>
            </a:r>
            <a:r>
              <a:rPr lang="en-US" sz="1600" dirty="0"/>
              <a:t> </a:t>
            </a:r>
            <a:r>
              <a:rPr lang="en-US" sz="1600" dirty="0" err="1"/>
              <a:t>Kabar</a:t>
            </a:r>
            <a:r>
              <a:rPr lang="id-ID" sz="1600" dirty="0"/>
              <a:t>” ke port serial.</a:t>
            </a:r>
          </a:p>
          <a:p>
            <a:r>
              <a:rPr lang="id-ID" sz="1600" dirty="0"/>
              <a:t>Kamu dapat </a:t>
            </a:r>
            <a:r>
              <a:rPr lang="id-ID" sz="1600" dirty="0" smtClean="0"/>
              <a:t>mengga</a:t>
            </a:r>
            <a:r>
              <a:rPr lang="en-US" sz="1600" dirty="0" smtClean="0"/>
              <a:t>n</a:t>
            </a:r>
            <a:r>
              <a:rPr lang="id-ID" sz="1600" dirty="0" smtClean="0"/>
              <a:t>ti </a:t>
            </a:r>
            <a:r>
              <a:rPr lang="id-ID" sz="1600" dirty="0"/>
              <a:t>“</a:t>
            </a:r>
            <a:r>
              <a:rPr lang="en-US" sz="1600" dirty="0"/>
              <a:t>Hallo </a:t>
            </a:r>
            <a:r>
              <a:rPr lang="en-US" sz="1600" dirty="0" err="1"/>
              <a:t>Apa</a:t>
            </a:r>
            <a:r>
              <a:rPr lang="en-US" sz="1600" dirty="0"/>
              <a:t> </a:t>
            </a:r>
            <a:r>
              <a:rPr lang="en-US" sz="1600" dirty="0" err="1"/>
              <a:t>Kabar</a:t>
            </a:r>
            <a:r>
              <a:rPr lang="id-ID" sz="1600" dirty="0"/>
              <a:t>” dengan lainya, misal “Uji Coba Code Pertamaku</a:t>
            </a:r>
            <a:r>
              <a:rPr lang="id-ID" sz="1600" dirty="0" smtClean="0"/>
              <a:t>”</a:t>
            </a:r>
            <a:endParaRPr lang="id-ID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94831" y="4369144"/>
            <a:ext cx="4377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Tanda</a:t>
            </a:r>
            <a:r>
              <a:rPr lang="en-US" sz="1800" dirty="0" smtClean="0"/>
              <a:t> </a:t>
            </a:r>
            <a:r>
              <a:rPr lang="en-US" sz="1800" dirty="0" err="1" smtClean="0"/>
              <a:t>petik</a:t>
            </a:r>
            <a:r>
              <a:rPr lang="en-US" sz="1800" dirty="0" smtClean="0"/>
              <a:t> </a:t>
            </a:r>
            <a:r>
              <a:rPr lang="en-US" sz="1800" dirty="0" err="1" smtClean="0"/>
              <a:t>dua</a:t>
            </a:r>
            <a:r>
              <a:rPr lang="en-US" sz="1800" dirty="0" smtClean="0"/>
              <a:t> (“) </a:t>
            </a:r>
            <a:r>
              <a:rPr lang="en-US" sz="1800" dirty="0" err="1" smtClean="0"/>
              <a:t>artinya</a:t>
            </a:r>
            <a:r>
              <a:rPr lang="en-US" sz="1800" dirty="0" smtClean="0"/>
              <a:t> </a:t>
            </a:r>
            <a:r>
              <a:rPr lang="en-US" sz="1800" dirty="0" err="1" smtClean="0"/>
              <a:t>itu</a:t>
            </a:r>
            <a:r>
              <a:rPr lang="en-US" sz="1800" dirty="0" smtClean="0"/>
              <a:t> </a:t>
            </a:r>
            <a:r>
              <a:rPr lang="en-US" sz="1800" dirty="0" err="1" smtClean="0"/>
              <a:t>berupa</a:t>
            </a:r>
            <a:r>
              <a:rPr lang="en-US" sz="1800" dirty="0" smtClean="0"/>
              <a:t> label/</a:t>
            </a:r>
            <a:r>
              <a:rPr lang="en-US" sz="1800" dirty="0" err="1" smtClean="0"/>
              <a:t>tulisan</a:t>
            </a:r>
            <a:r>
              <a:rPr lang="en-US" sz="1800" dirty="0" smtClean="0"/>
              <a:t> </a:t>
            </a:r>
            <a:r>
              <a:rPr lang="en-US" sz="1800" dirty="0" err="1" smtClean="0"/>
              <a:t>saja</a:t>
            </a:r>
            <a:endParaRPr lang="id-ID" sz="1800" dirty="0"/>
          </a:p>
        </p:txBody>
      </p:sp>
    </p:spTree>
    <p:extLst>
      <p:ext uri="{BB962C8B-B14F-4D97-AF65-F5344CB8AC3E}">
        <p14:creationId xmlns:p14="http://schemas.microsoft.com/office/powerpoint/2010/main" val="17704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7"/>
          <p:cNvSpPr txBox="1">
            <a:spLocks noGrp="1"/>
          </p:cNvSpPr>
          <p:nvPr>
            <p:ph type="body" idx="1"/>
          </p:nvPr>
        </p:nvSpPr>
        <p:spPr>
          <a:xfrm>
            <a:off x="608161" y="533960"/>
            <a:ext cx="4392587" cy="6318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 b="1" i="0" dirty="0" smtClean="0">
                <a:solidFill>
                  <a:srgbClr val="00B050"/>
                </a:solidFill>
              </a:rPr>
              <a:t>POINT PEMBAHASAN</a:t>
            </a:r>
            <a:endParaRPr sz="3200" b="1" i="0" dirty="0">
              <a:solidFill>
                <a:srgbClr val="00B050"/>
              </a:solidFill>
            </a:endParaRPr>
          </a:p>
        </p:txBody>
      </p:sp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cxnSp>
        <p:nvCxnSpPr>
          <p:cNvPr id="3" name="Straight Connector 2"/>
          <p:cNvCxnSpPr/>
          <p:nvPr/>
        </p:nvCxnSpPr>
        <p:spPr>
          <a:xfrm>
            <a:off x="608161" y="1371334"/>
            <a:ext cx="3160956" cy="0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4">
            <a:extLst>
              <a:ext uri="{FF2B5EF4-FFF2-40B4-BE49-F238E27FC236}">
                <a16:creationId xmlns="" xmlns:a16="http://schemas.microsoft.com/office/drawing/2014/main" id="{D2E23B87-7327-4B47-A101-ACB1C8D219FF}"/>
              </a:ext>
            </a:extLst>
          </p:cNvPr>
          <p:cNvSpPr>
            <a:spLocks noChangeAspect="1"/>
          </p:cNvSpPr>
          <p:nvPr/>
        </p:nvSpPr>
        <p:spPr>
          <a:xfrm>
            <a:off x="4472024" y="1039809"/>
            <a:ext cx="652014" cy="652014"/>
          </a:xfrm>
          <a:prstGeom prst="ellipse">
            <a:avLst/>
          </a:prstGeom>
          <a:solidFill>
            <a:srgbClr val="FF0000"/>
          </a:solidFill>
          <a:ln w="63500">
            <a:noFill/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6433B35-0314-4230-A05B-B1AC7DA40B33}"/>
              </a:ext>
            </a:extLst>
          </p:cNvPr>
          <p:cNvSpPr txBox="1"/>
          <p:nvPr/>
        </p:nvSpPr>
        <p:spPr>
          <a:xfrm>
            <a:off x="4432279" y="1104206"/>
            <a:ext cx="731503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 smtClean="0">
                <a:cs typeface="Arial" pitchFamily="34" charset="0"/>
              </a:rPr>
              <a:t>01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2DD6A24-56ED-434E-9F2F-9B1165C3675D}"/>
              </a:ext>
            </a:extLst>
          </p:cNvPr>
          <p:cNvSpPr txBox="1"/>
          <p:nvPr/>
        </p:nvSpPr>
        <p:spPr>
          <a:xfrm>
            <a:off x="5224075" y="1104206"/>
            <a:ext cx="280755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2800" dirty="0" err="1" smtClean="0">
                <a:cs typeface="Arial" pitchFamily="34" charset="0"/>
              </a:rPr>
              <a:t>Pengenalan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13" name="Oval 4">
            <a:extLst>
              <a:ext uri="{FF2B5EF4-FFF2-40B4-BE49-F238E27FC236}">
                <a16:creationId xmlns="" xmlns:a16="http://schemas.microsoft.com/office/drawing/2014/main" id="{D2E23B87-7327-4B47-A101-ACB1C8D219FF}"/>
              </a:ext>
            </a:extLst>
          </p:cNvPr>
          <p:cNvSpPr>
            <a:spLocks noChangeAspect="1"/>
          </p:cNvSpPr>
          <p:nvPr/>
        </p:nvSpPr>
        <p:spPr>
          <a:xfrm>
            <a:off x="4472024" y="2027063"/>
            <a:ext cx="652014" cy="652014"/>
          </a:xfrm>
          <a:prstGeom prst="ellipse">
            <a:avLst/>
          </a:prstGeom>
          <a:solidFill>
            <a:srgbClr val="FFC000"/>
          </a:solidFill>
          <a:ln w="63500">
            <a:noFill/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6433B35-0314-4230-A05B-B1AC7DA40B33}"/>
              </a:ext>
            </a:extLst>
          </p:cNvPr>
          <p:cNvSpPr txBox="1"/>
          <p:nvPr/>
        </p:nvSpPr>
        <p:spPr>
          <a:xfrm>
            <a:off x="4432279" y="2091460"/>
            <a:ext cx="731503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 smtClean="0">
                <a:cs typeface="Arial" pitchFamily="34" charset="0"/>
              </a:rPr>
              <a:t>02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2DD6A24-56ED-434E-9F2F-9B1165C3675D}"/>
              </a:ext>
            </a:extLst>
          </p:cNvPr>
          <p:cNvSpPr txBox="1"/>
          <p:nvPr/>
        </p:nvSpPr>
        <p:spPr>
          <a:xfrm>
            <a:off x="5203527" y="2027063"/>
            <a:ext cx="4367184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2800" dirty="0" err="1" smtClean="0">
                <a:cs typeface="Arial" pitchFamily="34" charset="0"/>
              </a:rPr>
              <a:t>Berbagai</a:t>
            </a:r>
            <a:r>
              <a:rPr lang="en-GB" altLang="ko-KR" sz="2800" dirty="0" smtClean="0">
                <a:cs typeface="Arial" pitchFamily="34" charset="0"/>
              </a:rPr>
              <a:t> </a:t>
            </a:r>
            <a:r>
              <a:rPr lang="en-GB" altLang="ko-KR" sz="2800" dirty="0" err="1" smtClean="0">
                <a:cs typeface="Arial" pitchFamily="34" charset="0"/>
              </a:rPr>
              <a:t>Fungsi</a:t>
            </a:r>
            <a:r>
              <a:rPr lang="en-GB" altLang="ko-KR" sz="2800" dirty="0" smtClean="0">
                <a:cs typeface="Arial" pitchFamily="34" charset="0"/>
              </a:rPr>
              <a:t> </a:t>
            </a:r>
            <a:r>
              <a:rPr lang="en-GB" altLang="ko-KR" sz="2800" dirty="0" err="1" smtClean="0">
                <a:cs typeface="Arial" pitchFamily="34" charset="0"/>
              </a:rPr>
              <a:t>Dasar</a:t>
            </a:r>
            <a:endParaRPr lang="ko-KR" altLang="en-US" sz="2800" dirty="0">
              <a:cs typeface="Arial" pitchFamily="34" charset="0"/>
            </a:endParaRPr>
          </a:p>
        </p:txBody>
      </p:sp>
      <p:sp>
        <p:nvSpPr>
          <p:cNvPr id="16" name="Oval 4">
            <a:extLst>
              <a:ext uri="{FF2B5EF4-FFF2-40B4-BE49-F238E27FC236}">
                <a16:creationId xmlns="" xmlns:a16="http://schemas.microsoft.com/office/drawing/2014/main" id="{D2E23B87-7327-4B47-A101-ACB1C8D219FF}"/>
              </a:ext>
            </a:extLst>
          </p:cNvPr>
          <p:cNvSpPr>
            <a:spLocks noChangeAspect="1"/>
          </p:cNvSpPr>
          <p:nvPr/>
        </p:nvSpPr>
        <p:spPr>
          <a:xfrm>
            <a:off x="4511768" y="2951454"/>
            <a:ext cx="652014" cy="652014"/>
          </a:xfrm>
          <a:prstGeom prst="ellipse">
            <a:avLst/>
          </a:prstGeom>
          <a:solidFill>
            <a:srgbClr val="00B0F0"/>
          </a:solidFill>
          <a:ln w="63500">
            <a:noFill/>
          </a:ln>
          <a:effectLst>
            <a:innerShdw blurRad="101600" dist="88900" dir="13500000">
              <a:prstClr val="black">
                <a:alpha val="56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F6433B35-0314-4230-A05B-B1AC7DA40B33}"/>
              </a:ext>
            </a:extLst>
          </p:cNvPr>
          <p:cNvSpPr txBox="1"/>
          <p:nvPr/>
        </p:nvSpPr>
        <p:spPr>
          <a:xfrm>
            <a:off x="4472024" y="3017649"/>
            <a:ext cx="731503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2800" b="1" dirty="0" smtClean="0">
                <a:cs typeface="Arial" pitchFamily="34" charset="0"/>
              </a:rPr>
              <a:t>03</a:t>
            </a:r>
            <a:endParaRPr lang="ko-KR" altLang="en-US" sz="2800" b="1" dirty="0">
              <a:cs typeface="Arial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2DD6A24-56ED-434E-9F2F-9B1165C3675D}"/>
              </a:ext>
            </a:extLst>
          </p:cNvPr>
          <p:cNvSpPr txBox="1"/>
          <p:nvPr/>
        </p:nvSpPr>
        <p:spPr>
          <a:xfrm>
            <a:off x="5224075" y="3017649"/>
            <a:ext cx="2807550" cy="52322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GB" altLang="ko-KR" sz="2800" dirty="0" smtClean="0">
                <a:cs typeface="Arial" pitchFamily="34" charset="0"/>
              </a:rPr>
              <a:t>Serial Monitor</a:t>
            </a:r>
            <a:endParaRPr lang="ko-KR" altLang="en-US" sz="2800" dirty="0">
              <a:cs typeface="Arial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42754"/>
            <a:ext cx="3666376" cy="34007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3" grpId="0" animBg="1"/>
      <p:bldP spid="14" grpId="0"/>
      <p:bldP spid="15" grpId="0"/>
      <p:bldP spid="16" grpId="0" animBg="1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8230" t="13900" r="46113" b="47413"/>
          <a:stretch/>
        </p:blipFill>
        <p:spPr>
          <a:xfrm>
            <a:off x="484574" y="870546"/>
            <a:ext cx="3734465" cy="3225204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361285" y="247650"/>
            <a:ext cx="71342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000" dirty="0"/>
              <a:t>Silahkan di uji coba dan bandingkan kode program berikut ini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8108" t="13686" r="46446" b="39762"/>
          <a:stretch/>
        </p:blipFill>
        <p:spPr>
          <a:xfrm>
            <a:off x="4793422" y="870546"/>
            <a:ext cx="3828737" cy="321450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892300" y="4474028"/>
            <a:ext cx="7802244" cy="374762"/>
          </a:xfrm>
          <a:prstGeom prst="rect">
            <a:avLst/>
          </a:prstGeom>
          <a:solidFill>
            <a:srgbClr val="00B0F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 smtClean="0">
                <a:solidFill>
                  <a:srgbClr val="000000"/>
                </a:solidFill>
              </a:rPr>
              <a:t>Apa</a:t>
            </a:r>
            <a:r>
              <a:rPr lang="en-US" sz="1800" dirty="0" smtClean="0">
                <a:solidFill>
                  <a:srgbClr val="000000"/>
                </a:solidFill>
              </a:rPr>
              <a:t> yang </a:t>
            </a:r>
            <a:r>
              <a:rPr lang="en-US" sz="1800" dirty="0" err="1" smtClean="0">
                <a:solidFill>
                  <a:srgbClr val="000000"/>
                </a:solidFill>
              </a:rPr>
              <a:t>terjadi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jika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perintah</a:t>
            </a:r>
            <a:r>
              <a:rPr lang="en-US" sz="1800" dirty="0" smtClean="0">
                <a:solidFill>
                  <a:srgbClr val="000000"/>
                </a:solidFill>
              </a:rPr>
              <a:t> serial di </a:t>
            </a:r>
            <a:r>
              <a:rPr lang="en-US" sz="1800" dirty="0" err="1" smtClean="0">
                <a:solidFill>
                  <a:srgbClr val="000000"/>
                </a:solidFill>
              </a:rPr>
              <a:t>letakkan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pada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bagian</a:t>
            </a:r>
            <a:r>
              <a:rPr lang="en-US" sz="1800" dirty="0" smtClean="0">
                <a:solidFill>
                  <a:srgbClr val="000000"/>
                </a:solidFill>
              </a:rPr>
              <a:t> void loop ???</a:t>
            </a: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68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89259" y="192174"/>
            <a:ext cx="3535469" cy="43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800" b="1" u="sng" dirty="0" err="1" smtClean="0">
                <a:solidFill>
                  <a:srgbClr val="000000"/>
                </a:solidFill>
                <a:latin typeface="+mn-lt"/>
              </a:rPr>
              <a:t>TUGAS</a:t>
            </a:r>
            <a:r>
              <a:rPr lang="en-US" sz="1800" b="1" u="sng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b="1" u="sng" dirty="0" smtClean="0">
                <a:solidFill>
                  <a:srgbClr val="000000"/>
                </a:solidFill>
                <a:latin typeface="+mn-lt"/>
              </a:rPr>
              <a:t>SERIAL MONITOR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89259" y="625441"/>
            <a:ext cx="8259889" cy="43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482600" indent="-342900">
              <a:buClr>
                <a:srgbClr val="000000"/>
              </a:buClr>
              <a:buFont typeface="+mj-lt"/>
              <a:buAutoNum type="arabicPeriod"/>
            </a:pP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Buatlah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program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mengirim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tulisan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ke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serial monitor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format :</a:t>
            </a:r>
          </a:p>
          <a:p>
            <a:pPr marL="139700" indent="0">
              <a:buClr>
                <a:srgbClr val="000000"/>
              </a:buClr>
              <a:buNone/>
            </a:pPr>
            <a:endParaRPr lang="en-US" sz="1800" dirty="0" smtClean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32078" y="1058708"/>
            <a:ext cx="6946489" cy="882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Nama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		:</a:t>
            </a:r>
          </a:p>
          <a:p>
            <a:pPr marL="139700" indent="0">
              <a:buClr>
                <a:srgbClr val="000000"/>
              </a:buClr>
              <a:buNone/>
            </a:pP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No. HP		:</a:t>
            </a:r>
          </a:p>
          <a:p>
            <a:pPr marL="139700" indent="0">
              <a:buClr>
                <a:srgbClr val="000000"/>
              </a:buClr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Usia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		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260" y="1940818"/>
            <a:ext cx="5165577" cy="311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965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66320" y="520676"/>
            <a:ext cx="8580080" cy="800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2. 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Buatlah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program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menampilkan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digit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pecahan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hingga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menunjukkan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5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angka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di 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belakang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koma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!</a:t>
            </a:r>
            <a:endParaRPr lang="en-US" sz="1800" dirty="0" smtClean="0">
              <a:solidFill>
                <a:srgbClr val="000000"/>
              </a:solidFill>
              <a:latin typeface="+mn-lt"/>
            </a:endParaRPr>
          </a:p>
          <a:p>
            <a:pPr marL="139700" indent="0">
              <a:buClr>
                <a:srgbClr val="000000"/>
              </a:buClr>
              <a:buNone/>
            </a:pPr>
            <a:endParaRPr lang="en-US" sz="1800" dirty="0" smtClean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930" y="1321264"/>
            <a:ext cx="5994859" cy="35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26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3105935" y="396904"/>
            <a:ext cx="2549151" cy="43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800" b="1" dirty="0" err="1" smtClean="0">
                <a:solidFill>
                  <a:srgbClr val="000000"/>
                </a:solidFill>
                <a:latin typeface="+mn-lt"/>
              </a:rPr>
              <a:t>SISTEM</a:t>
            </a:r>
            <a:r>
              <a:rPr lang="en-US" sz="1800" b="1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+mn-lt"/>
              </a:rPr>
              <a:t>BILANGAN</a:t>
            </a:r>
            <a:endParaRPr lang="en-US" sz="1800" b="1" dirty="0" smtClean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829102"/>
              </p:ext>
            </p:extLst>
          </p:nvPr>
        </p:nvGraphicFramePr>
        <p:xfrm>
          <a:off x="441432" y="1091484"/>
          <a:ext cx="8307568" cy="1784394"/>
        </p:xfrm>
        <a:graphic>
          <a:graphicData uri="http://schemas.openxmlformats.org/drawingml/2006/table">
            <a:tbl>
              <a:tblPr firstRow="1" bandRow="1"/>
              <a:tblGrid>
                <a:gridCol w="1711583"/>
                <a:gridCol w="1711583"/>
                <a:gridCol w="1721514"/>
                <a:gridCol w="3162888"/>
              </a:tblGrid>
              <a:tr h="32135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/>
                        <a:t>DESIMAL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/>
                        <a:t>BINER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/>
                        <a:t>OKTAL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/>
                        <a:t>HEKSA</a:t>
                      </a:r>
                      <a:endParaRPr lang="en-US" sz="1200" b="1" dirty="0"/>
                    </a:p>
                  </a:txBody>
                  <a:tcPr/>
                </a:tc>
              </a:tr>
              <a:tr h="436533"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 err="1" smtClean="0"/>
                        <a:t>Menggunakan</a:t>
                      </a:r>
                      <a:r>
                        <a:rPr lang="en-US" sz="1200" dirty="0" smtClean="0"/>
                        <a:t> 10 digit,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yaitu</a:t>
                      </a:r>
                      <a:r>
                        <a:rPr lang="en-US" sz="1200" baseline="0" dirty="0" smtClean="0"/>
                        <a:t> 0 - 9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 err="1" smtClean="0"/>
                        <a:t>Hanya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memiliki</a:t>
                      </a:r>
                      <a:r>
                        <a:rPr lang="en-US" sz="1200" baseline="0" dirty="0" smtClean="0"/>
                        <a:t> 2 digit </a:t>
                      </a:r>
                      <a:r>
                        <a:rPr lang="en-US" sz="1200" baseline="0" dirty="0" err="1" smtClean="0"/>
                        <a:t>yaitu</a:t>
                      </a:r>
                      <a:r>
                        <a:rPr lang="en-US" sz="1200" baseline="0" dirty="0" smtClean="0"/>
                        <a:t> 0 </a:t>
                      </a:r>
                      <a:r>
                        <a:rPr lang="en-US" sz="1200" baseline="0" dirty="0" err="1" smtClean="0"/>
                        <a:t>dan</a:t>
                      </a:r>
                      <a:r>
                        <a:rPr lang="en-US" sz="1200" baseline="0" dirty="0" smtClean="0"/>
                        <a:t> 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 err="1" smtClean="0"/>
                        <a:t>Menggunakan</a:t>
                      </a:r>
                      <a:r>
                        <a:rPr lang="en-US" sz="1200" dirty="0" smtClean="0"/>
                        <a:t> 8 digit,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yaitu</a:t>
                      </a:r>
                      <a:r>
                        <a:rPr lang="en-US" sz="1200" baseline="0" dirty="0" smtClean="0"/>
                        <a:t> 0 - 7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 err="1" smtClean="0"/>
                        <a:t>Menggunakan</a:t>
                      </a:r>
                      <a:r>
                        <a:rPr lang="en-US" sz="1200" dirty="0" smtClean="0"/>
                        <a:t> 16 digit, </a:t>
                      </a:r>
                      <a:r>
                        <a:rPr lang="en-US" sz="1200" dirty="0" err="1" smtClean="0"/>
                        <a:t>yaitu</a:t>
                      </a:r>
                      <a:r>
                        <a:rPr lang="en-US" sz="1200" dirty="0" smtClean="0"/>
                        <a:t> 0-9, A – F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err="1" smtClean="0"/>
                        <a:t>Huruf</a:t>
                      </a:r>
                      <a:r>
                        <a:rPr lang="en-US" sz="1200" dirty="0" smtClean="0"/>
                        <a:t> A – F </a:t>
                      </a:r>
                      <a:r>
                        <a:rPr lang="en-US" sz="1200" dirty="0" err="1" smtClean="0"/>
                        <a:t>mewakili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nilai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desimal</a:t>
                      </a:r>
                      <a:r>
                        <a:rPr lang="en-US" sz="1200" dirty="0" smtClean="0"/>
                        <a:t> 10 - 15</a:t>
                      </a:r>
                    </a:p>
                  </a:txBody>
                  <a:tcPr/>
                </a:tc>
              </a:tr>
              <a:tr h="436533">
                <a:tc>
                  <a:txBody>
                    <a:bodyPr/>
                    <a:lstStyle/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r>
                        <a:rPr lang="en-US" sz="1200" dirty="0" err="1" smtClean="0"/>
                        <a:t>Setiap</a:t>
                      </a:r>
                      <a:r>
                        <a:rPr lang="en-US" sz="1200" baseline="0" dirty="0" smtClean="0"/>
                        <a:t> digit </a:t>
                      </a:r>
                      <a:r>
                        <a:rPr lang="en-US" sz="1200" baseline="0" dirty="0" err="1" smtClean="0"/>
                        <a:t>memiliki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nilai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tempat</a:t>
                      </a:r>
                      <a:r>
                        <a:rPr lang="en-US" sz="1200" baseline="0" dirty="0" smtClean="0"/>
                        <a:t> yang </a:t>
                      </a:r>
                      <a:r>
                        <a:rPr lang="en-US" sz="1200" baseline="0" dirty="0" err="1" smtClean="0"/>
                        <a:t>merupakan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pangkat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dari</a:t>
                      </a:r>
                      <a:r>
                        <a:rPr lang="en-US" sz="1200" baseline="0" dirty="0" smtClean="0"/>
                        <a:t> 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err="1" smtClean="0"/>
                        <a:t>Setiap</a:t>
                      </a:r>
                      <a:r>
                        <a:rPr lang="en-US" sz="1200" baseline="0" dirty="0" smtClean="0"/>
                        <a:t> digit </a:t>
                      </a:r>
                      <a:r>
                        <a:rPr lang="en-US" sz="1200" baseline="0" dirty="0" err="1" smtClean="0"/>
                        <a:t>memiliki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nilai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tempat</a:t>
                      </a:r>
                      <a:r>
                        <a:rPr lang="en-US" sz="1200" baseline="0" dirty="0" smtClean="0"/>
                        <a:t> yang </a:t>
                      </a:r>
                      <a:r>
                        <a:rPr lang="en-US" sz="1200" baseline="0" dirty="0" err="1" smtClean="0"/>
                        <a:t>merupakan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pangkat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dari</a:t>
                      </a:r>
                      <a:r>
                        <a:rPr lang="en-US" sz="1200" baseline="0" dirty="0" smtClean="0"/>
                        <a:t> 2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err="1" smtClean="0"/>
                        <a:t>Setiap</a:t>
                      </a:r>
                      <a:r>
                        <a:rPr lang="en-US" sz="1200" baseline="0" dirty="0" smtClean="0"/>
                        <a:t> digit </a:t>
                      </a:r>
                      <a:r>
                        <a:rPr lang="en-US" sz="1200" baseline="0" dirty="0" err="1" smtClean="0"/>
                        <a:t>memiliki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nilai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tempat</a:t>
                      </a:r>
                      <a:r>
                        <a:rPr lang="en-US" sz="1200" baseline="0" dirty="0" smtClean="0"/>
                        <a:t> yang </a:t>
                      </a:r>
                      <a:r>
                        <a:rPr lang="en-US" sz="1200" baseline="0" dirty="0" err="1" smtClean="0"/>
                        <a:t>merupakan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pangkat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dari</a:t>
                      </a:r>
                      <a:r>
                        <a:rPr lang="en-US" sz="1200" baseline="0" dirty="0" smtClean="0"/>
                        <a:t> 8</a:t>
                      </a:r>
                      <a:endParaRPr lang="en-US" sz="1200" dirty="0" smtClean="0"/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sz="1200" dirty="0" err="1" smtClean="0"/>
                        <a:t>Setiap</a:t>
                      </a:r>
                      <a:r>
                        <a:rPr lang="en-US" sz="1200" baseline="0" dirty="0" smtClean="0"/>
                        <a:t> digit </a:t>
                      </a:r>
                      <a:r>
                        <a:rPr lang="en-US" sz="1200" baseline="0" dirty="0" err="1" smtClean="0"/>
                        <a:t>memiliki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nilai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tempat</a:t>
                      </a:r>
                      <a:r>
                        <a:rPr lang="en-US" sz="1200" baseline="0" dirty="0" smtClean="0"/>
                        <a:t> yang </a:t>
                      </a:r>
                      <a:r>
                        <a:rPr lang="en-US" sz="1200" baseline="0" dirty="0" err="1" smtClean="0"/>
                        <a:t>merupakan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pangkat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dari</a:t>
                      </a:r>
                      <a:r>
                        <a:rPr lang="en-US" sz="1200" baseline="0" dirty="0" smtClean="0"/>
                        <a:t> 16</a:t>
                      </a:r>
                      <a:endParaRPr lang="en-US" sz="1200" dirty="0" smtClean="0"/>
                    </a:p>
                    <a:p>
                      <a:pPr marL="171450" indent="-171450" algn="l">
                        <a:buFont typeface="Wingdings" panose="05000000000000000000" pitchFamily="2" charset="2"/>
                        <a:buChar char="ü"/>
                      </a:pP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98750" y="3088532"/>
            <a:ext cx="3262031" cy="388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Contoh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konversi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bilangan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: 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847315"/>
              </p:ext>
            </p:extLst>
          </p:nvPr>
        </p:nvGraphicFramePr>
        <p:xfrm>
          <a:off x="441432" y="3603812"/>
          <a:ext cx="8307568" cy="921264"/>
        </p:xfrm>
        <a:graphic>
          <a:graphicData uri="http://schemas.openxmlformats.org/drawingml/2006/table">
            <a:tbl>
              <a:tblPr firstRow="1" bandRow="1"/>
              <a:tblGrid>
                <a:gridCol w="1724909"/>
                <a:gridCol w="1698257"/>
                <a:gridCol w="1721514"/>
                <a:gridCol w="3162888"/>
              </a:tblGrid>
              <a:tr h="28118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/>
                        <a:t>DESIMAL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/>
                        <a:t>BINER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/>
                        <a:t>OKTAL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/>
                        <a:t>HEKSA</a:t>
                      </a:r>
                      <a:endParaRPr lang="en-US" sz="1200" b="1" dirty="0"/>
                    </a:p>
                  </a:txBody>
                  <a:tcPr/>
                </a:tc>
              </a:tr>
              <a:tr h="554663"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 smtClean="0"/>
                        <a:t>345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 smtClean="0"/>
                        <a:t>1011 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 smtClean="0"/>
                        <a:t>(11 </a:t>
                      </a:r>
                      <a:r>
                        <a:rPr lang="en-US" sz="1200" dirty="0" err="1" smtClean="0"/>
                        <a:t>dalam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desimal</a:t>
                      </a:r>
                      <a:r>
                        <a:rPr lang="en-US" sz="1200" dirty="0" smtClean="0"/>
                        <a:t>)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 smtClean="0"/>
                        <a:t>17</a:t>
                      </a:r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 smtClean="0"/>
                        <a:t>(15 </a:t>
                      </a:r>
                      <a:r>
                        <a:rPr lang="en-US" sz="1200" dirty="0" err="1" smtClean="0"/>
                        <a:t>dalam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desimal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 err="1" smtClean="0"/>
                        <a:t>1A</a:t>
                      </a:r>
                      <a:endParaRPr lang="en-US" sz="1200" dirty="0" smtClean="0"/>
                    </a:p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sz="1200" dirty="0" smtClean="0"/>
                        <a:t>(26 </a:t>
                      </a:r>
                      <a:r>
                        <a:rPr lang="en-US" sz="1200" dirty="0" err="1" smtClean="0"/>
                        <a:t>dalam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err="1" smtClean="0"/>
                        <a:t>desimal</a:t>
                      </a:r>
                      <a:r>
                        <a:rPr lang="en-US" sz="1200" dirty="0" smtClean="0"/>
                        <a:t>)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481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881"/>
            <a:ext cx="9143800" cy="4631557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3202755" y="0"/>
            <a:ext cx="1917885" cy="43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 algn="ctr">
              <a:buClr>
                <a:srgbClr val="000000"/>
              </a:buClr>
              <a:buNone/>
            </a:pPr>
            <a:r>
              <a:rPr lang="en-US" sz="1800" b="1" dirty="0" err="1" smtClean="0">
                <a:solidFill>
                  <a:srgbClr val="000000"/>
                </a:solidFill>
                <a:latin typeface="+mn-lt"/>
              </a:rPr>
              <a:t>TABEL</a:t>
            </a:r>
            <a:r>
              <a:rPr lang="en-US" sz="1800" b="1" dirty="0" smtClean="0">
                <a:solidFill>
                  <a:srgbClr val="000000"/>
                </a:solidFill>
                <a:latin typeface="+mn-lt"/>
              </a:rPr>
              <a:t> ASCII</a:t>
            </a:r>
            <a:endParaRPr lang="en-US" sz="1800" b="1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466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85594" y="321600"/>
            <a:ext cx="8580080" cy="673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3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. 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Buatlah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program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mengubah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bilangan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desimal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ke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berbagai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system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bilangan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decimal, octal,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hexa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biner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karakter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menampilkanya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serial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monitor !</a:t>
            </a:r>
            <a:endParaRPr lang="en-US" sz="1800" dirty="0" smtClean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886" y="1247886"/>
            <a:ext cx="6242228" cy="370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1960" y="499161"/>
            <a:ext cx="8580080" cy="46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4. 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Buatlah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program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membaca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data (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karakter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data)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dari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serial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monitor!</a:t>
            </a:r>
            <a:endParaRPr lang="en-US" sz="1800" dirty="0" smtClean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80" y="1069931"/>
            <a:ext cx="7947640" cy="384713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2734470" y="2493858"/>
            <a:ext cx="5269220" cy="172313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Ketik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tulisan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“resistor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100ohm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”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bagian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input Serial Monitor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Klik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Send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Output data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tulisan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“resistor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100ohm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”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akan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tertampil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di display serial monitor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Gunakan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fungsi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serial available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serial read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1600" dirty="0" smtClean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008">
            <a:off x="1069536" y="2769730"/>
            <a:ext cx="1193579" cy="95314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751898" y="2316445"/>
            <a:ext cx="1910380" cy="46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Langkah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kerja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:</a:t>
            </a:r>
            <a:endParaRPr lang="en-US" sz="1800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978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5879" y="733018"/>
            <a:ext cx="8912239" cy="37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5. 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Buatlah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program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membaca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bilangan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bulat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pecahan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dari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serial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monitor !</a:t>
            </a:r>
            <a:endParaRPr lang="en-US" sz="1800" dirty="0" smtClean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270" y="1234208"/>
            <a:ext cx="6379760" cy="38218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32008">
            <a:off x="2164759" y="2972831"/>
            <a:ext cx="845230" cy="67496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291709" y="3145151"/>
            <a:ext cx="3870725" cy="64737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Gunakan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fungsi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serial.parseInt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16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600" dirty="0" err="1" smtClean="0">
                <a:solidFill>
                  <a:srgbClr val="000000"/>
                </a:solidFill>
                <a:latin typeface="+mn-lt"/>
              </a:rPr>
              <a:t>serial.parseFloat</a:t>
            </a:r>
            <a:endParaRPr lang="en-US" sz="1600" dirty="0" smtClean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endParaRPr lang="en-US" sz="1600" dirty="0" smtClean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95035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3569" y="1001674"/>
            <a:ext cx="5037234" cy="3413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menggunakan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serial monitor,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kita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bisa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mengendalikan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LED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hanya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mengirim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suatu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perintah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</a:t>
            </a:r>
            <a:endParaRPr lang="en-US" sz="2000" dirty="0" smtClean="0">
              <a:solidFill>
                <a:srgbClr val="000000"/>
              </a:solidFill>
              <a:latin typeface="+mn-lt"/>
            </a:endParaRP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Ketik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“</a:t>
            </a:r>
            <a:r>
              <a:rPr lang="en-US" sz="2000" b="1" dirty="0" smtClean="0">
                <a:solidFill>
                  <a:srgbClr val="000000"/>
                </a:solidFill>
                <a:latin typeface="+mn-lt"/>
              </a:rPr>
              <a:t>ON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”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input serial monitor,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maka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display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akan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muncul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“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Lampu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LED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Nyala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”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Ketik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“OFF”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input serial monitor,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maka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display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akan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muncul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“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Lampu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LED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Mati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”</a:t>
            </a:r>
          </a:p>
          <a:p>
            <a:pPr>
              <a:buClr>
                <a:srgbClr val="000000"/>
              </a:buClr>
              <a:buFont typeface="Wingdings" panose="05000000000000000000" pitchFamily="2" charset="2"/>
              <a:buChar char="ü"/>
            </a:pP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Gunakan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fungsi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“if”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2000" dirty="0" smtClean="0">
                <a:solidFill>
                  <a:srgbClr val="000000"/>
                </a:solidFill>
                <a:latin typeface="+mn-lt"/>
              </a:rPr>
              <a:t> program </a:t>
            </a:r>
            <a:r>
              <a:rPr lang="en-US" sz="2000" dirty="0" err="1" smtClean="0">
                <a:solidFill>
                  <a:srgbClr val="000000"/>
                </a:solidFill>
                <a:latin typeface="+mn-lt"/>
              </a:rPr>
              <a:t>ini</a:t>
            </a:r>
            <a:endParaRPr lang="en-US" sz="2000" dirty="0" smtClean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803" y="1488224"/>
            <a:ext cx="3566170" cy="24399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177938" y="321600"/>
            <a:ext cx="3571062" cy="778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 algn="r">
              <a:buClr>
                <a:srgbClr val="000000"/>
              </a:buClr>
              <a:buNone/>
            </a:pPr>
            <a:r>
              <a:rPr lang="en-US" sz="2400" b="1" dirty="0" err="1" smtClean="0">
                <a:solidFill>
                  <a:srgbClr val="FF0000"/>
                </a:solidFill>
                <a:latin typeface="+mn-lt"/>
              </a:rPr>
              <a:t>KONTROL</a:t>
            </a:r>
            <a:r>
              <a:rPr lang="en-US" sz="2400" b="1" dirty="0" smtClean="0">
                <a:solidFill>
                  <a:srgbClr val="FF0000"/>
                </a:solidFill>
                <a:latin typeface="+mn-lt"/>
              </a:rPr>
              <a:t> LED DARI SERIAL MONITOR</a:t>
            </a:r>
          </a:p>
        </p:txBody>
      </p:sp>
    </p:spTree>
    <p:extLst>
      <p:ext uri="{BB962C8B-B14F-4D97-AF65-F5344CB8AC3E}">
        <p14:creationId xmlns:p14="http://schemas.microsoft.com/office/powerpoint/2010/main" val="293655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66320" y="625440"/>
            <a:ext cx="8580080" cy="64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6. 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Buatlah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program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memerintahkan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LED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Arduino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Uno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NYALA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MATI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dengan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menggunakan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serial monitor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87" y="1380309"/>
            <a:ext cx="6058746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46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1196523" y="394359"/>
            <a:ext cx="6313887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800" dirty="0" smtClean="0">
                <a:solidFill>
                  <a:srgbClr val="002060"/>
                </a:solidFill>
                <a:latin typeface="Merriweather" panose="020B0604020202020204" charset="0"/>
              </a:rPr>
              <a:t>01. </a:t>
            </a:r>
            <a:r>
              <a:rPr lang="en-US" sz="2800" dirty="0" err="1" smtClean="0">
                <a:solidFill>
                  <a:srgbClr val="002060"/>
                </a:solidFill>
                <a:latin typeface="Merriweather" panose="020B0604020202020204" charset="0"/>
              </a:rPr>
              <a:t>Pengenalan</a:t>
            </a:r>
            <a:r>
              <a:rPr lang="en-US" sz="280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2800" dirty="0" err="1" smtClean="0">
                <a:solidFill>
                  <a:srgbClr val="002060"/>
                </a:solidFill>
                <a:latin typeface="Merriweather" panose="020B0604020202020204" charset="0"/>
              </a:rPr>
              <a:t>Komunikasi</a:t>
            </a:r>
            <a:r>
              <a:rPr lang="en-US" sz="2800" dirty="0" smtClean="0">
                <a:solidFill>
                  <a:srgbClr val="002060"/>
                </a:solidFill>
                <a:latin typeface="Merriweather" panose="020B0604020202020204" charset="0"/>
              </a:rPr>
              <a:t> Serial</a:t>
            </a:r>
            <a:endParaRPr sz="2800" dirty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sp>
        <p:nvSpPr>
          <p:cNvPr id="1897" name="Google Shape;1897;p14"/>
          <p:cNvSpPr txBox="1"/>
          <p:nvPr/>
        </p:nvSpPr>
        <p:spPr>
          <a:xfrm>
            <a:off x="859938" y="1048339"/>
            <a:ext cx="7642482" cy="1050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Adalah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metode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komunikasi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data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antara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arduino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dengan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perangkat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lain (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berupa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PC, sensor,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modul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komunikasi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)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secara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bit per bit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melalui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satu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1800" dirty="0" err="1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jalur</a:t>
            </a:r>
            <a:r>
              <a:rPr lang="en-US" sz="1800" dirty="0" smtClean="0">
                <a:solidFill>
                  <a:srgbClr val="002060"/>
                </a:solidFill>
                <a:latin typeface="Merriweather"/>
                <a:ea typeface="Merriweather"/>
                <a:cs typeface="Merriweather"/>
                <a:sym typeface="Merriweather"/>
              </a:rPr>
              <a:t> data.</a:t>
            </a:r>
            <a:endParaRPr sz="1800" dirty="0">
              <a:solidFill>
                <a:srgbClr val="00206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980" y="2752665"/>
            <a:ext cx="2260541" cy="15857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594" y="2053582"/>
            <a:ext cx="1790352" cy="14919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50" y="3817287"/>
            <a:ext cx="2119568" cy="1326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367" y="1881717"/>
            <a:ext cx="1639683" cy="12124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470" y="3903856"/>
            <a:ext cx="1777478" cy="1182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Down Arrow 9"/>
          <p:cNvSpPr/>
          <p:nvPr/>
        </p:nvSpPr>
        <p:spPr>
          <a:xfrm rot="6609968">
            <a:off x="3027248" y="2693786"/>
            <a:ext cx="257499" cy="691736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3956947">
            <a:off x="3159021" y="3796554"/>
            <a:ext cx="257499" cy="691736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17612971">
            <a:off x="6487130" y="3309650"/>
            <a:ext cx="257499" cy="691736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4004487">
            <a:off x="6435355" y="2429592"/>
            <a:ext cx="257499" cy="597779"/>
          </a:xfrm>
          <a:prstGeom prst="downArrow">
            <a:avLst/>
          </a:prstGeom>
          <a:solidFill>
            <a:schemeClr val="tx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186628" y="170362"/>
            <a:ext cx="4504629" cy="43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2400" b="1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OPERATOR </a:t>
            </a:r>
            <a:r>
              <a:rPr lang="en-US" sz="2400" b="1" dirty="0" err="1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MATEMATIKA</a:t>
            </a:r>
            <a:endParaRPr lang="en-US" sz="2400" b="1" dirty="0" smtClean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46715" y="707458"/>
            <a:ext cx="8208285" cy="62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Digunakan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untuk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melakukan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perhitungan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matematikan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seperti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: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penjumlahan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pengurangan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perkalian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pembagian</a:t>
            </a:r>
            <a:endParaRPr lang="en-US" sz="1800" dirty="0" smtClean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74" y="1542100"/>
            <a:ext cx="8201026" cy="335212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56288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87" y="845643"/>
            <a:ext cx="4348558" cy="415800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7413" y="1297167"/>
            <a:ext cx="3676148" cy="126502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500699" y="321600"/>
            <a:ext cx="2359935" cy="34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Penulisan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program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197413" y="674030"/>
            <a:ext cx="3659163" cy="34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Tampilan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serial monitor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133" y="2720734"/>
            <a:ext cx="3428443" cy="24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79305" y="1474687"/>
            <a:ext cx="3892768" cy="219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482600" indent="-342900">
              <a:buClr>
                <a:srgbClr val="000000"/>
              </a:buClr>
              <a:buSzPct val="100000"/>
              <a:buFont typeface="+mj-lt"/>
              <a:buAutoNum type="arabicPeriod" startAt="7"/>
            </a:pP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Buatlah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program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kalkulator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terdiri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dari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operator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matematikan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penjumlahan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pembagian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perkalian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pengurangan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yang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nanti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hasilnya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dapat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ditampilkan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  <a:latin typeface="+mn-lt"/>
              </a:rPr>
              <a:t>pada</a:t>
            </a:r>
            <a:r>
              <a:rPr lang="en-US" sz="1800" dirty="0" smtClean="0">
                <a:solidFill>
                  <a:srgbClr val="000000"/>
                </a:solidFill>
                <a:latin typeface="+mn-lt"/>
              </a:rPr>
              <a:t> serial monitor !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44671" y="557637"/>
            <a:ext cx="2934012" cy="433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39700" indent="0">
              <a:buClr>
                <a:srgbClr val="000000"/>
              </a:buClr>
              <a:buNone/>
            </a:pP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Tugas</a:t>
            </a:r>
            <a:r>
              <a:rPr lang="en-US" sz="2400" b="1" u="sng" dirty="0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400" b="1" u="sng" dirty="0" err="1" smtClean="0">
                <a:solidFill>
                  <a:schemeClr val="tx1">
                    <a:lumMod val="50000"/>
                  </a:schemeClr>
                </a:solidFill>
                <a:latin typeface="+mn-lt"/>
              </a:rPr>
              <a:t>Tambahan</a:t>
            </a:r>
            <a:endParaRPr lang="en-US" sz="2400" b="1" u="sng" dirty="0" smtClean="0">
              <a:solidFill>
                <a:schemeClr val="tx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73" y="914400"/>
            <a:ext cx="3539160" cy="3310827"/>
          </a:xfrm>
          <a:prstGeom prst="rect">
            <a:avLst/>
          </a:prstGeom>
        </p:spPr>
      </p:pic>
      <p:sp>
        <p:nvSpPr>
          <p:cNvPr id="8" name="Chevron 7"/>
          <p:cNvSpPr/>
          <p:nvPr/>
        </p:nvSpPr>
        <p:spPr>
          <a:xfrm>
            <a:off x="694925" y="4518791"/>
            <a:ext cx="8154296" cy="419548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45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1" name="Google Shape;2131;p35"/>
          <p:cNvSpPr txBox="1">
            <a:spLocks noGrp="1"/>
          </p:cNvSpPr>
          <p:nvPr>
            <p:ph type="body" idx="4294967295"/>
          </p:nvPr>
        </p:nvSpPr>
        <p:spPr>
          <a:xfrm>
            <a:off x="2510872" y="933754"/>
            <a:ext cx="3843009" cy="3186425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6000" b="1" dirty="0" smtClean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6000" b="1" dirty="0" err="1" smtClean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Terima</a:t>
            </a:r>
            <a:r>
              <a:rPr lang="en-US" sz="6000" b="1" dirty="0" smtClean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en-US" sz="6000" b="1" dirty="0" err="1" smtClean="0">
                <a:solidFill>
                  <a:schemeClr val="bg1"/>
                </a:solidFill>
                <a:latin typeface="Amatic SC"/>
                <a:ea typeface="Amatic SC"/>
                <a:cs typeface="Amatic SC"/>
                <a:sym typeface="Amatic SC"/>
              </a:rPr>
              <a:t>kasih</a:t>
            </a:r>
            <a:endParaRPr sz="6000" b="1" dirty="0">
              <a:solidFill>
                <a:schemeClr val="bg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132" name="Google Shape;2132;p3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2133" name="Google Shape;2133;p35"/>
          <p:cNvGrpSpPr/>
          <p:nvPr/>
        </p:nvGrpSpPr>
        <p:grpSpPr>
          <a:xfrm>
            <a:off x="1988926" y="761201"/>
            <a:ext cx="4895967" cy="3358978"/>
            <a:chOff x="1177450" y="241631"/>
            <a:chExt cx="6173152" cy="3616776"/>
          </a:xfrm>
        </p:grpSpPr>
        <p:sp>
          <p:nvSpPr>
            <p:cNvPr id="2134" name="Google Shape;213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5" name="Google Shape;213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6" name="Google Shape;213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7" name="Google Shape;213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31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xfrm>
            <a:off x="900964" y="987785"/>
            <a:ext cx="407412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dirty="0" err="1" smtClean="0">
                <a:solidFill>
                  <a:srgbClr val="002060"/>
                </a:solidFill>
                <a:latin typeface="Merriweather" panose="020B0604020202020204" charset="0"/>
              </a:rPr>
              <a:t>Jenis</a:t>
            </a:r>
            <a:r>
              <a:rPr lang="en-US" sz="240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Merriweather" panose="020B0604020202020204" charset="0"/>
              </a:rPr>
              <a:t>Komunikasi</a:t>
            </a:r>
            <a:r>
              <a:rPr lang="en-US" sz="2400" dirty="0" smtClean="0">
                <a:solidFill>
                  <a:srgbClr val="002060"/>
                </a:solidFill>
                <a:latin typeface="Merriweather" panose="020B0604020202020204" charset="0"/>
              </a:rPr>
              <a:t> Serial</a:t>
            </a:r>
            <a:endParaRPr sz="2400" dirty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4" name="Google Shape;1896;p14"/>
          <p:cNvSpPr txBox="1">
            <a:spLocks/>
          </p:cNvSpPr>
          <p:nvPr/>
        </p:nvSpPr>
        <p:spPr>
          <a:xfrm>
            <a:off x="1071520" y="1570685"/>
            <a:ext cx="6531357" cy="1387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457200" indent="-457200" algn="l">
              <a:buClrTx/>
              <a:buSzPct val="100000"/>
              <a:buFont typeface="+mj-lt"/>
              <a:buAutoNum type="arabicPeriod"/>
            </a:pPr>
            <a:r>
              <a:rPr lang="en-US" sz="2000" dirty="0" err="1" smtClean="0">
                <a:solidFill>
                  <a:srgbClr val="002060"/>
                </a:solidFill>
                <a:latin typeface="Merriweather" panose="020B0604020202020204" charset="0"/>
              </a:rPr>
              <a:t>UART</a:t>
            </a: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 (Universal Asynchronous Receiver/Transmitter)</a:t>
            </a:r>
          </a:p>
          <a:p>
            <a:pPr marL="457200" indent="-457200" algn="l">
              <a:buClrTx/>
              <a:buSzPct val="100000"/>
              <a:buFont typeface="+mj-lt"/>
              <a:buAutoNum type="arabicPeriod"/>
            </a:pPr>
            <a:r>
              <a:rPr lang="en-US" sz="2000" dirty="0" err="1" smtClean="0">
                <a:solidFill>
                  <a:srgbClr val="002060"/>
                </a:solidFill>
                <a:latin typeface="Merriweather" panose="020B0604020202020204" charset="0"/>
              </a:rPr>
              <a:t>I2C</a:t>
            </a: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 (Inter – Integrated Circuit)</a:t>
            </a:r>
          </a:p>
          <a:p>
            <a:pPr marL="457200" indent="-457200" algn="l">
              <a:buClrTx/>
              <a:buSzPct val="100000"/>
              <a:buFont typeface="+mj-lt"/>
              <a:buAutoNum type="arabicPeriod"/>
            </a:pPr>
            <a:r>
              <a:rPr lang="en-US" sz="2000" dirty="0" err="1" smtClean="0">
                <a:solidFill>
                  <a:srgbClr val="002060"/>
                </a:solidFill>
                <a:latin typeface="Merriweather" panose="020B0604020202020204" charset="0"/>
              </a:rPr>
              <a:t>SPI</a:t>
            </a: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 (Serial Peripheral Interface)</a:t>
            </a:r>
            <a:endParaRPr lang="en-US" sz="2000" dirty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27" y="1890445"/>
            <a:ext cx="3959734" cy="325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99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" name="Google Shape;1896;p14"/>
          <p:cNvSpPr txBox="1">
            <a:spLocks/>
          </p:cNvSpPr>
          <p:nvPr/>
        </p:nvSpPr>
        <p:spPr>
          <a:xfrm>
            <a:off x="597405" y="754788"/>
            <a:ext cx="7949190" cy="53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>
              <a:buClrTx/>
              <a:buSzPct val="100000"/>
            </a:pP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1. </a:t>
            </a:r>
            <a:r>
              <a:rPr lang="en-US" sz="2000" dirty="0" err="1" smtClean="0">
                <a:solidFill>
                  <a:srgbClr val="002060"/>
                </a:solidFill>
                <a:latin typeface="Merriweather" panose="020B0604020202020204" charset="0"/>
              </a:rPr>
              <a:t>UART</a:t>
            </a: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 (Universal Asynchronous Receiver/Transmitter)</a:t>
            </a:r>
          </a:p>
        </p:txBody>
      </p:sp>
      <p:sp>
        <p:nvSpPr>
          <p:cNvPr id="7" name="Google Shape;1896;p14"/>
          <p:cNvSpPr txBox="1">
            <a:spLocks/>
          </p:cNvSpPr>
          <p:nvPr/>
        </p:nvSpPr>
        <p:spPr>
          <a:xfrm>
            <a:off x="927535" y="1287784"/>
            <a:ext cx="6634097" cy="237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457200" indent="-457200" algn="l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Merupakan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protokol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komunikasi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serial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asinkron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, yang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artinya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tidak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memerlukan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sinyal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terpisah</a:t>
            </a:r>
            <a:endParaRPr lang="en-US" sz="18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457200" indent="-457200" algn="l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Pin yang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digunakan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yaitu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pin 0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untuk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Rx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pin 1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untuk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Tx</a:t>
            </a:r>
            <a:endParaRPr lang="en-US" sz="18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457200" indent="-457200" algn="l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Menggunakan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media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kabel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USB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untuk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komunikasi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dengan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>
                <a:solidFill>
                  <a:srgbClr val="002060"/>
                </a:solidFill>
                <a:latin typeface="Merriweather" panose="020B0604020202020204" charset="0"/>
              </a:rPr>
              <a:t>k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omputer</a:t>
            </a:r>
            <a:endParaRPr lang="en-US" sz="18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457200" indent="-457200" algn="l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Digunakan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juga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untuk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komunikasi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Arduino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dengan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modul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GPS,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blueetooth</a:t>
            </a:r>
            <a:endParaRPr lang="en-US" sz="1800" b="0" dirty="0" smtClean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431" y="1912831"/>
            <a:ext cx="4256780" cy="323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4" name="Google Shape;1896;p14"/>
          <p:cNvSpPr txBox="1">
            <a:spLocks/>
          </p:cNvSpPr>
          <p:nvPr/>
        </p:nvSpPr>
        <p:spPr>
          <a:xfrm>
            <a:off x="681030" y="839525"/>
            <a:ext cx="6027922" cy="53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>
              <a:buClrTx/>
              <a:buSzPct val="100000"/>
            </a:pP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2. </a:t>
            </a:r>
            <a:r>
              <a:rPr lang="en-US" sz="2000" dirty="0" err="1" smtClean="0">
                <a:solidFill>
                  <a:srgbClr val="002060"/>
                </a:solidFill>
                <a:latin typeface="Merriweather" panose="020B0604020202020204" charset="0"/>
              </a:rPr>
              <a:t>I2C</a:t>
            </a: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 (Inter-Integrated Circuit)</a:t>
            </a:r>
          </a:p>
        </p:txBody>
      </p:sp>
      <p:sp>
        <p:nvSpPr>
          <p:cNvPr id="7" name="Google Shape;1896;p14"/>
          <p:cNvSpPr txBox="1">
            <a:spLocks/>
          </p:cNvSpPr>
          <p:nvPr/>
        </p:nvSpPr>
        <p:spPr>
          <a:xfrm>
            <a:off x="783698" y="1318606"/>
            <a:ext cx="5822586" cy="237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457200" indent="-457200" algn="l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Merupakan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protokol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komunikasi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serial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sinkron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, yang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menggunakan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2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jalur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yaitu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SDA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(data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SCL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(clock)</a:t>
            </a:r>
          </a:p>
          <a:p>
            <a:pPr marL="457200" indent="-457200" algn="l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Pin yang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digunakan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yaitu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pin 4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untuk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SDA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pin 5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untuk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SCL</a:t>
            </a:r>
            <a:endParaRPr lang="en-US" sz="18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457200" indent="-457200" algn="l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Digunakan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juga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untuk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komunikasi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Arduino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dengan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perangkat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seperti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kartu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SD,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modul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ethernet</a:t>
            </a:r>
            <a:endParaRPr lang="en-US" sz="1800" b="0" dirty="0" smtClean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592" y="1452722"/>
            <a:ext cx="3690777" cy="36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9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4" name="Google Shape;1896;p14"/>
          <p:cNvSpPr txBox="1">
            <a:spLocks/>
          </p:cNvSpPr>
          <p:nvPr/>
        </p:nvSpPr>
        <p:spPr>
          <a:xfrm>
            <a:off x="681030" y="839525"/>
            <a:ext cx="6027922" cy="532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>
              <a:buClrTx/>
              <a:buSzPct val="100000"/>
            </a:pP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3. </a:t>
            </a:r>
            <a:r>
              <a:rPr lang="en-US" sz="2000" dirty="0" err="1" smtClean="0">
                <a:solidFill>
                  <a:srgbClr val="002060"/>
                </a:solidFill>
                <a:latin typeface="Merriweather" panose="020B0604020202020204" charset="0"/>
              </a:rPr>
              <a:t>SPI</a:t>
            </a:r>
            <a:r>
              <a:rPr lang="en-US" sz="2000" dirty="0" smtClean="0">
                <a:solidFill>
                  <a:srgbClr val="002060"/>
                </a:solidFill>
                <a:latin typeface="Merriweather" panose="020B0604020202020204" charset="0"/>
              </a:rPr>
              <a:t> (Serial Peripheral Interface)</a:t>
            </a:r>
          </a:p>
        </p:txBody>
      </p:sp>
      <p:sp>
        <p:nvSpPr>
          <p:cNvPr id="7" name="Google Shape;1896;p14"/>
          <p:cNvSpPr txBox="1">
            <a:spLocks/>
          </p:cNvSpPr>
          <p:nvPr/>
        </p:nvSpPr>
        <p:spPr>
          <a:xfrm>
            <a:off x="783698" y="1318606"/>
            <a:ext cx="5822586" cy="2377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457200" indent="-457200" algn="l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Merupakan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protokol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komunikasi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serial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sinkron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, yang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menggunakan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4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jalur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yaitu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MOSI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, MISO,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SCK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, SS</a:t>
            </a:r>
          </a:p>
          <a:p>
            <a:pPr marL="457200" indent="-457200" algn="l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Pin yang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digunakan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yaitu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pin 11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MOSI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, pin 12 MISO,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SCK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pin 13, SS pin 10 </a:t>
            </a:r>
          </a:p>
          <a:p>
            <a:pPr marL="457200" indent="-457200" algn="l">
              <a:buClrTx/>
              <a:buSzPct val="100000"/>
              <a:buFont typeface="Wingdings" panose="05000000000000000000" pitchFamily="2" charset="2"/>
              <a:buChar char="ü"/>
            </a:pP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Digunakan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juga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untuk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komunikasi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Arduino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dengan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perangkat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lain, missal sensor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suhu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, LCD,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modul</a:t>
            </a:r>
            <a:r>
              <a:rPr lang="en-US" sz="1800" b="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18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RTC</a:t>
            </a:r>
            <a:endParaRPr lang="en-US" sz="1800" b="0" dirty="0" smtClean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301" y="1756187"/>
            <a:ext cx="2987158" cy="333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6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6" name="Google Shape;194;p44"/>
          <p:cNvGrpSpPr/>
          <p:nvPr/>
        </p:nvGrpSpPr>
        <p:grpSpPr>
          <a:xfrm rot="169021">
            <a:off x="831732" y="560738"/>
            <a:ext cx="7453800" cy="3726731"/>
            <a:chOff x="831732" y="560738"/>
            <a:chExt cx="7453800" cy="3726731"/>
          </a:xfrm>
        </p:grpSpPr>
        <p:sp>
          <p:nvSpPr>
            <p:cNvPr id="8" name="Google Shape;195;p44"/>
            <p:cNvSpPr/>
            <p:nvPr/>
          </p:nvSpPr>
          <p:spPr>
            <a:xfrm rot="-133015">
              <a:off x="890337" y="975482"/>
              <a:ext cx="7336591" cy="3171275"/>
            </a:xfrm>
            <a:prstGeom prst="roundRect">
              <a:avLst>
                <a:gd name="adj" fmla="val 9539"/>
              </a:avLst>
            </a:prstGeom>
            <a:solidFill>
              <a:schemeClr val="accent5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6;p44"/>
            <p:cNvSpPr/>
            <p:nvPr/>
          </p:nvSpPr>
          <p:spPr>
            <a:xfrm rot="-132907">
              <a:off x="6789375" y="575142"/>
              <a:ext cx="767149" cy="1129975"/>
            </a:xfrm>
            <a:custGeom>
              <a:avLst/>
              <a:gdLst/>
              <a:ahLst/>
              <a:cxnLst/>
              <a:rect l="l" t="t" r="r" b="b"/>
              <a:pathLst>
                <a:path w="14919" h="21975" extrusionOk="0">
                  <a:moveTo>
                    <a:pt x="4405" y="0"/>
                  </a:moveTo>
                  <a:cubicBezTo>
                    <a:pt x="3855" y="0"/>
                    <a:pt x="3301" y="102"/>
                    <a:pt x="2767" y="302"/>
                  </a:cubicBezTo>
                  <a:cubicBezTo>
                    <a:pt x="1737" y="736"/>
                    <a:pt x="869" y="1550"/>
                    <a:pt x="435" y="2608"/>
                  </a:cubicBezTo>
                  <a:cubicBezTo>
                    <a:pt x="55" y="3476"/>
                    <a:pt x="1" y="4479"/>
                    <a:pt x="272" y="5374"/>
                  </a:cubicBezTo>
                  <a:lnTo>
                    <a:pt x="1547" y="5374"/>
                  </a:lnTo>
                  <a:cubicBezTo>
                    <a:pt x="950" y="3828"/>
                    <a:pt x="1682" y="2092"/>
                    <a:pt x="3256" y="1441"/>
                  </a:cubicBezTo>
                  <a:cubicBezTo>
                    <a:pt x="3629" y="1291"/>
                    <a:pt x="4016" y="1219"/>
                    <a:pt x="4396" y="1219"/>
                  </a:cubicBezTo>
                  <a:cubicBezTo>
                    <a:pt x="5589" y="1219"/>
                    <a:pt x="6722" y="1923"/>
                    <a:pt x="7216" y="3096"/>
                  </a:cubicBezTo>
                  <a:lnTo>
                    <a:pt x="13454" y="18475"/>
                  </a:lnTo>
                  <a:cubicBezTo>
                    <a:pt x="13617" y="18882"/>
                    <a:pt x="13617" y="19316"/>
                    <a:pt x="13454" y="19723"/>
                  </a:cubicBezTo>
                  <a:cubicBezTo>
                    <a:pt x="13291" y="20130"/>
                    <a:pt x="12939" y="20428"/>
                    <a:pt x="12532" y="20618"/>
                  </a:cubicBezTo>
                  <a:cubicBezTo>
                    <a:pt x="12336" y="20694"/>
                    <a:pt x="12132" y="20730"/>
                    <a:pt x="11931" y="20730"/>
                  </a:cubicBezTo>
                  <a:cubicBezTo>
                    <a:pt x="11269" y="20730"/>
                    <a:pt x="10632" y="20340"/>
                    <a:pt x="10362" y="19696"/>
                  </a:cubicBezTo>
                  <a:lnTo>
                    <a:pt x="6429" y="10067"/>
                  </a:lnTo>
                  <a:cubicBezTo>
                    <a:pt x="6324" y="9836"/>
                    <a:pt x="6105" y="9669"/>
                    <a:pt x="5848" y="9669"/>
                  </a:cubicBezTo>
                  <a:cubicBezTo>
                    <a:pt x="5773" y="9669"/>
                    <a:pt x="5695" y="9684"/>
                    <a:pt x="5615" y="9714"/>
                  </a:cubicBezTo>
                  <a:cubicBezTo>
                    <a:pt x="5317" y="9850"/>
                    <a:pt x="5154" y="10202"/>
                    <a:pt x="5290" y="10528"/>
                  </a:cubicBezTo>
                  <a:lnTo>
                    <a:pt x="9223" y="20157"/>
                  </a:lnTo>
                  <a:cubicBezTo>
                    <a:pt x="9657" y="21296"/>
                    <a:pt x="10742" y="21974"/>
                    <a:pt x="11908" y="21974"/>
                  </a:cubicBezTo>
                  <a:cubicBezTo>
                    <a:pt x="12261" y="21974"/>
                    <a:pt x="12640" y="21893"/>
                    <a:pt x="12993" y="21757"/>
                  </a:cubicBezTo>
                  <a:cubicBezTo>
                    <a:pt x="13698" y="21459"/>
                    <a:pt x="14268" y="20916"/>
                    <a:pt x="14539" y="20184"/>
                  </a:cubicBezTo>
                  <a:cubicBezTo>
                    <a:pt x="14810" y="19479"/>
                    <a:pt x="14919" y="18746"/>
                    <a:pt x="14621" y="18041"/>
                  </a:cubicBezTo>
                  <a:lnTo>
                    <a:pt x="8382" y="2662"/>
                  </a:lnTo>
                  <a:cubicBezTo>
                    <a:pt x="7921" y="1631"/>
                    <a:pt x="7107" y="763"/>
                    <a:pt x="6077" y="329"/>
                  </a:cubicBezTo>
                  <a:cubicBezTo>
                    <a:pt x="5539" y="109"/>
                    <a:pt x="4974" y="0"/>
                    <a:pt x="44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7;p44"/>
            <p:cNvSpPr/>
            <p:nvPr/>
          </p:nvSpPr>
          <p:spPr>
            <a:xfrm rot="-121639">
              <a:off x="3924264" y="760834"/>
              <a:ext cx="1187243" cy="44848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1896;p14"/>
          <p:cNvSpPr txBox="1">
            <a:spLocks/>
          </p:cNvSpPr>
          <p:nvPr/>
        </p:nvSpPr>
        <p:spPr>
          <a:xfrm>
            <a:off x="1236796" y="1303979"/>
            <a:ext cx="6027922" cy="1133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>
              <a:buClrTx/>
              <a:buSzPct val="100000"/>
            </a:pP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Salah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satu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contoh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aplikasi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protokol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UART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adalah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dengan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menggunakan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media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kabel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USB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dan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Serial Monitor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pada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Merriweather" panose="020B0604020202020204" charset="0"/>
              </a:rPr>
              <a:t>Arduino</a:t>
            </a:r>
            <a:r>
              <a:rPr lang="en-US" sz="2000" dirty="0" smtClean="0">
                <a:solidFill>
                  <a:schemeClr val="bg1"/>
                </a:solidFill>
                <a:latin typeface="Merriweather" panose="020B0604020202020204" charset="0"/>
              </a:rPr>
              <a:t> IDE</a:t>
            </a:r>
          </a:p>
        </p:txBody>
      </p:sp>
      <p:sp>
        <p:nvSpPr>
          <p:cNvPr id="2" name="Curved Up Arrow 1"/>
          <p:cNvSpPr/>
          <p:nvPr/>
        </p:nvSpPr>
        <p:spPr>
          <a:xfrm rot="1711423">
            <a:off x="1819026" y="2581080"/>
            <a:ext cx="1323167" cy="824941"/>
          </a:xfrm>
          <a:prstGeom prst="curvedUp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Google Shape;1896;p14"/>
          <p:cNvSpPr txBox="1">
            <a:spLocks/>
          </p:cNvSpPr>
          <p:nvPr/>
        </p:nvSpPr>
        <p:spPr>
          <a:xfrm>
            <a:off x="3643499" y="2990649"/>
            <a:ext cx="3736247" cy="64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>
              <a:buClrTx/>
              <a:buSzPct val="100000"/>
            </a:pPr>
            <a:r>
              <a:rPr lang="en-US" sz="5400" dirty="0" smtClean="0">
                <a:solidFill>
                  <a:schemeClr val="accent1">
                    <a:lumMod val="75000"/>
                  </a:schemeClr>
                </a:solidFill>
                <a:latin typeface="Amatic SC" panose="020B0604020202020204" charset="-79"/>
                <a:cs typeface="Amatic SC" panose="020B0604020202020204" charset="-79"/>
              </a:rPr>
              <a:t>SERIAL MONITOR</a:t>
            </a:r>
          </a:p>
        </p:txBody>
      </p:sp>
    </p:spTree>
    <p:extLst>
      <p:ext uri="{BB962C8B-B14F-4D97-AF65-F5344CB8AC3E}">
        <p14:creationId xmlns:p14="http://schemas.microsoft.com/office/powerpoint/2010/main" val="215453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7" name="Google Shape;1896;p14"/>
          <p:cNvSpPr txBox="1">
            <a:spLocks noGrp="1"/>
          </p:cNvSpPr>
          <p:nvPr>
            <p:ph type="title"/>
          </p:nvPr>
        </p:nvSpPr>
        <p:spPr>
          <a:xfrm>
            <a:off x="3364369" y="451578"/>
            <a:ext cx="4351523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sz="2400" dirty="0" smtClean="0">
                <a:solidFill>
                  <a:srgbClr val="002060"/>
                </a:solidFill>
                <a:latin typeface="Merriweather" panose="020B0604020202020204" charset="0"/>
              </a:rPr>
              <a:t>02. </a:t>
            </a:r>
            <a:r>
              <a:rPr lang="en-US" sz="2400" dirty="0" err="1" smtClean="0">
                <a:solidFill>
                  <a:srgbClr val="002060"/>
                </a:solidFill>
                <a:latin typeface="Merriweather" panose="020B0604020202020204" charset="0"/>
              </a:rPr>
              <a:t>Berbagai</a:t>
            </a:r>
            <a:r>
              <a:rPr lang="en-US" sz="240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Merriweather" panose="020B0604020202020204" charset="0"/>
              </a:rPr>
              <a:t>Fungsi</a:t>
            </a:r>
            <a:r>
              <a:rPr lang="en-US" sz="2400" dirty="0" smtClean="0">
                <a:solidFill>
                  <a:srgbClr val="002060"/>
                </a:solidFill>
                <a:latin typeface="Merriweather" panose="020B0604020202020204" charset="0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Merriweather" panose="020B0604020202020204" charset="0"/>
              </a:rPr>
              <a:t>Dasar</a:t>
            </a:r>
            <a:endParaRPr sz="2400" dirty="0">
              <a:solidFill>
                <a:srgbClr val="002060"/>
              </a:solidFill>
              <a:latin typeface="Merriweather" panose="020B0604020202020204" charset="0"/>
            </a:endParaRPr>
          </a:p>
        </p:txBody>
      </p:sp>
      <p:sp>
        <p:nvSpPr>
          <p:cNvPr id="11" name="Google Shape;1896;p14"/>
          <p:cNvSpPr txBox="1">
            <a:spLocks/>
          </p:cNvSpPr>
          <p:nvPr/>
        </p:nvSpPr>
        <p:spPr>
          <a:xfrm>
            <a:off x="4417888" y="1034478"/>
            <a:ext cx="3819655" cy="319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342900" indent="-342900" algn="l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Serial.begin</a:t>
            </a:r>
            <a:endParaRPr lang="en-US" sz="20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342900" indent="-342900" algn="l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Serial.print</a:t>
            </a:r>
            <a:endParaRPr lang="en-US" sz="20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342900" indent="-342900" algn="l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Serial.println</a:t>
            </a:r>
            <a:endParaRPr lang="en-US" sz="20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342900" indent="-342900" algn="l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Serial.read</a:t>
            </a:r>
            <a:endParaRPr lang="en-US" sz="20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342900" indent="-342900" algn="l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Serial.readString</a:t>
            </a:r>
            <a:endParaRPr lang="en-US" sz="2000" b="0" dirty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342900" indent="-342900" algn="l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Serial.available</a:t>
            </a:r>
            <a:endParaRPr lang="en-US" sz="20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342900" indent="-342900" algn="l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Serial.write</a:t>
            </a:r>
            <a:endParaRPr lang="en-US" sz="20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342900" indent="-342900" algn="l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Serial.parseInt</a:t>
            </a:r>
            <a:endParaRPr lang="en-US" sz="20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342900" indent="-342900" algn="l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Serial.parseFloat</a:t>
            </a:r>
            <a:endParaRPr lang="en-US" sz="2000" b="0" dirty="0" smtClean="0">
              <a:solidFill>
                <a:srgbClr val="002060"/>
              </a:solidFill>
              <a:latin typeface="Merriweather" panose="020B0604020202020204" charset="0"/>
            </a:endParaRPr>
          </a:p>
          <a:p>
            <a:pPr marL="342900" indent="-342900" algn="l">
              <a:buClr>
                <a:schemeClr val="tx1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000" b="0" dirty="0" err="1" smtClean="0">
                <a:solidFill>
                  <a:srgbClr val="002060"/>
                </a:solidFill>
                <a:latin typeface="Merriweather" panose="020B0604020202020204" charset="0"/>
              </a:rPr>
              <a:t>Serial.end</a:t>
            </a:r>
            <a:endParaRPr lang="en-US" sz="2000" b="0" dirty="0">
              <a:solidFill>
                <a:srgbClr val="002060"/>
              </a:solidFill>
              <a:latin typeface="Merriweather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</TotalTime>
  <Words>1143</Words>
  <Application>Microsoft Office PowerPoint</Application>
  <PresentationFormat>On-screen Show (16:9)</PresentationFormat>
  <Paragraphs>214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Inter</vt:lpstr>
      <vt:lpstr>Nunito Light</vt:lpstr>
      <vt:lpstr>Calibri</vt:lpstr>
      <vt:lpstr>Wingdings</vt:lpstr>
      <vt:lpstr>Arial</vt:lpstr>
      <vt:lpstr>Merriweather</vt:lpstr>
      <vt:lpstr>Amatic SC</vt:lpstr>
      <vt:lpstr>Nathaniel template</vt:lpstr>
      <vt:lpstr>PowerPoint Presentation</vt:lpstr>
      <vt:lpstr>PowerPoint Presentation</vt:lpstr>
      <vt:lpstr>01. Pengenalan Komunikasi Serial</vt:lpstr>
      <vt:lpstr>Jenis Komunikasi Serial</vt:lpstr>
      <vt:lpstr>PowerPoint Presentation</vt:lpstr>
      <vt:lpstr>PowerPoint Presentation</vt:lpstr>
      <vt:lpstr>PowerPoint Presentation</vt:lpstr>
      <vt:lpstr>PowerPoint Presentation</vt:lpstr>
      <vt:lpstr>02. Berbagai Fungsi Dasar</vt:lpstr>
      <vt:lpstr>PowerPoint Presentation</vt:lpstr>
      <vt:lpstr>PowerPoint Presentation</vt:lpstr>
      <vt:lpstr>PowerPoint Presentation</vt:lpstr>
      <vt:lpstr>03.  Serial Monitor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KOMUNIKASI SERIAL PADA ARDUINO UNO</dc:title>
  <cp:lastModifiedBy>A S U S</cp:lastModifiedBy>
  <cp:revision>43</cp:revision>
  <dcterms:modified xsi:type="dcterms:W3CDTF">2025-05-07T06:29:42Z</dcterms:modified>
</cp:coreProperties>
</file>